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slides/slide4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300" r:id="rId3"/>
    <p:sldId id="312" r:id="rId4"/>
    <p:sldId id="301" r:id="rId5"/>
    <p:sldId id="303" r:id="rId6"/>
    <p:sldId id="260" r:id="rId7"/>
    <p:sldId id="284" r:id="rId8"/>
    <p:sldId id="294" r:id="rId9"/>
    <p:sldId id="302" r:id="rId10"/>
    <p:sldId id="315" r:id="rId11"/>
    <p:sldId id="261" r:id="rId12"/>
    <p:sldId id="256" r:id="rId13"/>
    <p:sldId id="266" r:id="rId14"/>
    <p:sldId id="257" r:id="rId15"/>
    <p:sldId id="306" r:id="rId16"/>
    <p:sldId id="308" r:id="rId17"/>
    <p:sldId id="317" r:id="rId18"/>
    <p:sldId id="309" r:id="rId19"/>
    <p:sldId id="263" r:id="rId20"/>
    <p:sldId id="267" r:id="rId21"/>
    <p:sldId id="268" r:id="rId22"/>
    <p:sldId id="270" r:id="rId23"/>
    <p:sldId id="264" r:id="rId24"/>
    <p:sldId id="316" r:id="rId25"/>
    <p:sldId id="258" r:id="rId26"/>
    <p:sldId id="280" r:id="rId27"/>
    <p:sldId id="313" r:id="rId28"/>
    <p:sldId id="281" r:id="rId29"/>
    <p:sldId id="283" r:id="rId30"/>
    <p:sldId id="311" r:id="rId31"/>
    <p:sldId id="274" r:id="rId32"/>
    <p:sldId id="304" r:id="rId33"/>
    <p:sldId id="279" r:id="rId34"/>
    <p:sldId id="273" r:id="rId35"/>
    <p:sldId id="299" r:id="rId36"/>
    <p:sldId id="310" r:id="rId37"/>
    <p:sldId id="275" r:id="rId38"/>
    <p:sldId id="297" r:id="rId39"/>
    <p:sldId id="295" r:id="rId40"/>
    <p:sldId id="282" r:id="rId41"/>
    <p:sldId id="286" r:id="rId42"/>
    <p:sldId id="265" r:id="rId43"/>
    <p:sldId id="314" r:id="rId44"/>
    <p:sldId id="285" r:id="rId45"/>
    <p:sldId id="298" r:id="rId46"/>
    <p:sldId id="307" r:id="rId47"/>
    <p:sldId id="305" r:id="rId4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83333" autoAdjust="0"/>
  </p:normalViewPr>
  <p:slideViewPr>
    <p:cSldViewPr>
      <p:cViewPr varScale="1">
        <p:scale>
          <a:sx n="91" d="100"/>
          <a:sy n="91" d="100"/>
        </p:scale>
        <p:origin x="-56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8" Type="http://schemas.openxmlformats.org/officeDocument/2006/relationships/slide" Target="slides/slide7.xml"/><Relationship Id="rId51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540989D-9C8D-47B8-80E4-15A8479CABE8}" type="datetimeFigureOut">
              <a:rPr lang="ru-RU" smtClean="0"/>
              <a:pPr/>
              <a:t>04.03.2020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F95FD1-2CF3-436F-A83F-F4FCC1B5E6DE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ru-RU" sz="24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>
              <a:buNone/>
            </a:pPr>
            <a:endParaRPr lang="ru-RU" dirty="0" smtClean="0"/>
          </a:p>
          <a:p>
            <a:pPr algn="ctr">
              <a:buNone/>
            </a:pPr>
            <a:endParaRPr lang="ru-RU" dirty="0" smtClean="0"/>
          </a:p>
          <a:p>
            <a:pPr algn="ctr">
              <a:buNone/>
            </a:pPr>
            <a:r>
              <a:rPr lang="ru-RU" dirty="0" smtClean="0"/>
              <a:t>Отработка заданий части В (установление соответствия) в ОГЭ по биологии</a:t>
            </a:r>
          </a:p>
          <a:p>
            <a:pPr algn="ctr">
              <a:buNone/>
            </a:pPr>
            <a:endParaRPr lang="ru-RU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видами растений и семействами, к которым они относятся: 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Виды растений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А) вишня</a:t>
            </a:r>
          </a:p>
          <a:p>
            <a:pPr>
              <a:buNone/>
            </a:pPr>
            <a:r>
              <a:rPr lang="ru-RU" dirty="0" smtClean="0"/>
              <a:t>Б) хризантема</a:t>
            </a:r>
          </a:p>
          <a:p>
            <a:pPr>
              <a:buNone/>
            </a:pPr>
            <a:r>
              <a:rPr lang="ru-RU" dirty="0" smtClean="0"/>
              <a:t>В) малина</a:t>
            </a:r>
          </a:p>
          <a:p>
            <a:pPr>
              <a:buNone/>
            </a:pPr>
            <a:r>
              <a:rPr lang="ru-RU" dirty="0" smtClean="0"/>
              <a:t>Г) лапчатка</a:t>
            </a:r>
          </a:p>
          <a:p>
            <a:pPr>
              <a:buNone/>
            </a:pPr>
            <a:r>
              <a:rPr lang="ru-RU" dirty="0" smtClean="0"/>
              <a:t>Д) топинамбур</a:t>
            </a:r>
          </a:p>
          <a:p>
            <a:pPr>
              <a:buNone/>
            </a:pPr>
            <a:r>
              <a:rPr lang="ru-RU" dirty="0" smtClean="0"/>
              <a:t>Е) василёк</a:t>
            </a:r>
          </a:p>
          <a:p>
            <a:pPr>
              <a:buNone/>
            </a:pP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семейства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397001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Розоцветные</a:t>
            </a:r>
          </a:p>
          <a:p>
            <a:pPr>
              <a:buNone/>
            </a:pPr>
            <a:r>
              <a:rPr lang="ru-RU" dirty="0" smtClean="0"/>
              <a:t>2 Сложноцветные</a:t>
            </a: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143372" y="5072074"/>
          <a:ext cx="4643472" cy="15001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3912"/>
                <a:gridCol w="773912"/>
                <a:gridCol w="773912"/>
                <a:gridCol w="773912"/>
                <a:gridCol w="773912"/>
                <a:gridCol w="773912"/>
              </a:tblGrid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Установить соответствие между признаком и отделом, для которого этот признак характерен: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00034" y="1285860"/>
            <a:ext cx="4040188" cy="428628"/>
          </a:xfrm>
        </p:spPr>
        <p:txBody>
          <a:bodyPr>
            <a:normAutofit lnSpcReduction="10000"/>
          </a:bodyPr>
          <a:lstStyle/>
          <a:p>
            <a:r>
              <a:rPr lang="ru-RU" dirty="0" smtClean="0">
                <a:cs typeface="Times New Roman" pitchFamily="18" charset="0"/>
              </a:rPr>
              <a:t>признаки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43050"/>
            <a:ext cx="4471990" cy="4857784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sz="2000" dirty="0" smtClean="0">
                <a:cs typeface="Times New Roman" pitchFamily="18" charset="0"/>
              </a:rPr>
              <a:t>А</a:t>
            </a:r>
            <a:r>
              <a:rPr lang="ru-RU" dirty="0" smtClean="0">
                <a:cs typeface="Times New Roman" pitchFamily="18" charset="0"/>
              </a:rPr>
              <a:t>)размножается с помощью семян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Б)размножается с помощью спор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 корневая система хорошо развита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 корневая система отсутствует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Д)представителями отдела являются кукушкин лён и сфагнум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Е) представителями отдела являются лиственница и можжевельник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214423"/>
            <a:ext cx="4041775" cy="500066"/>
          </a:xfrm>
        </p:spPr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     отделы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5072066" y="1714488"/>
            <a:ext cx="3614734" cy="4411675"/>
          </a:xfrm>
        </p:spPr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голосеменные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моховидные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357686" y="5214950"/>
          <a:ext cx="4572030" cy="12144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2005"/>
                <a:gridCol w="762005"/>
                <a:gridCol w="762005"/>
                <a:gridCol w="762005"/>
                <a:gridCol w="762005"/>
                <a:gridCol w="762005"/>
              </a:tblGrid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Установить соответствие между признаком и организмом, для которого этот признак характерен:</a:t>
            </a:r>
            <a:endParaRPr lang="ru-RU" sz="2400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>
          <a:xfrm>
            <a:off x="500034" y="1285860"/>
            <a:ext cx="4040188" cy="571504"/>
          </a:xfrm>
        </p:spPr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признак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half" idx="2"/>
          </p:nvPr>
        </p:nvSpPr>
        <p:spPr>
          <a:xfrm>
            <a:off x="457200" y="1857364"/>
            <a:ext cx="4040188" cy="4714908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А)имеется кровеносная система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Б)отсутствует в цикле развития основной хозяин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В)отсутствует кровеносная система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Г)паразитирует в организме животных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Д)участвует в разложение органических веществ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Е)обладает высокой плодовитостью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7" name="Текст 6"/>
          <p:cNvSpPr>
            <a:spLocks noGrp="1"/>
          </p:cNvSpPr>
          <p:nvPr>
            <p:ph type="body" sz="quarter" idx="3"/>
          </p:nvPr>
        </p:nvSpPr>
        <p:spPr>
          <a:xfrm>
            <a:off x="4645025" y="1142985"/>
            <a:ext cx="4041775" cy="642942"/>
          </a:xfrm>
        </p:spPr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организмы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8" name="Содержимое 7"/>
          <p:cNvSpPr>
            <a:spLocks noGrp="1"/>
          </p:cNvSpPr>
          <p:nvPr>
            <p:ph sz="quarter" idx="4"/>
          </p:nvPr>
        </p:nvSpPr>
        <p:spPr>
          <a:xfrm>
            <a:off x="4645025" y="1857364"/>
            <a:ext cx="4041775" cy="4268799"/>
          </a:xfrm>
        </p:spPr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дождевой червь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свиной цепень</a:t>
            </a:r>
          </a:p>
          <a:p>
            <a:pPr>
              <a:buNone/>
            </a:pP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9" name="Таблица 8"/>
          <p:cNvGraphicFramePr>
            <a:graphicFrameLocks noGrp="1"/>
          </p:cNvGraphicFramePr>
          <p:nvPr/>
        </p:nvGraphicFramePr>
        <p:xfrm>
          <a:off x="4357686" y="5000636"/>
          <a:ext cx="4572030" cy="1428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2005"/>
                <a:gridCol w="762005"/>
                <a:gridCol w="762005"/>
                <a:gridCol w="762005"/>
                <a:gridCol w="762005"/>
                <a:gridCol w="762005"/>
              </a:tblGrid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71472" y="357166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Установить соответствие между признаком и классом членистоногих, которому он соответствует:</a:t>
            </a:r>
            <a:endParaRPr lang="ru-RU" sz="2400" dirty="0">
              <a:cs typeface="Times New Roman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признак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А) две пары усиков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Б)число конечностей непостоянно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 органы дыхания –трахеи и лёгкие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 пара сложных глаз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 четыре пары конечностей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Е) органы дыхания -жабры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класс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паукообразные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ракообразные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357686" y="5072074"/>
          <a:ext cx="4357716" cy="1428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26286"/>
                <a:gridCol w="726286"/>
                <a:gridCol w="726286"/>
                <a:gridCol w="726286"/>
                <a:gridCol w="726286"/>
                <a:gridCol w="726286"/>
              </a:tblGrid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00034" y="428604"/>
            <a:ext cx="8286808" cy="1071570"/>
          </a:xfrm>
        </p:spPr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Установить соответствие между насекомыми и типом их развития: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насекомые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А)жук-навозник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Б)постельный клоп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В)домовая муха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Г)азиатская саранча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Д)черный таракан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Е)капустная белянка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тип развития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714876" y="2143116"/>
            <a:ext cx="4041775" cy="3951288"/>
          </a:xfrm>
        </p:spPr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с полным превращением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с неполным превращением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3500430" y="5214950"/>
          <a:ext cx="5143536" cy="13573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6"/>
                <a:gridCol w="857256"/>
                <a:gridCol w="857256"/>
                <a:gridCol w="857256"/>
                <a:gridCol w="857256"/>
                <a:gridCol w="857256"/>
              </a:tblGrid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признаками и классами животных, для которых эти признаки характерны: 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признаки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ru-RU" dirty="0" smtClean="0"/>
              <a:t>А) У части представителей в развитии имеется стадия куколки.</a:t>
            </a:r>
          </a:p>
          <a:p>
            <a:pPr>
              <a:buNone/>
            </a:pPr>
            <a:r>
              <a:rPr lang="ru-RU" dirty="0" smtClean="0"/>
              <a:t>Б) Подавляющее большинство представителей – хищники.</a:t>
            </a:r>
          </a:p>
          <a:p>
            <a:pPr>
              <a:buNone/>
            </a:pPr>
            <a:r>
              <a:rPr lang="ru-RU" dirty="0" smtClean="0"/>
              <a:t>В) Тело состоит из головы, груди и брюшка.</a:t>
            </a:r>
          </a:p>
          <a:p>
            <a:pPr>
              <a:buNone/>
            </a:pPr>
            <a:r>
              <a:rPr lang="ru-RU" dirty="0" smtClean="0"/>
              <a:t>Г) Способны поглощать только жидкую пищу.</a:t>
            </a:r>
          </a:p>
          <a:p>
            <a:pPr>
              <a:buNone/>
            </a:pPr>
            <a:r>
              <a:rPr lang="ru-RU" dirty="0" smtClean="0"/>
              <a:t>Д) Имеют четыре пары ходильных ног.</a:t>
            </a:r>
          </a:p>
          <a:p>
            <a:pPr>
              <a:buNone/>
            </a:pPr>
            <a:r>
              <a:rPr lang="ru-RU" dirty="0" smtClean="0"/>
              <a:t>Е) На голове могут располагаться простые и сложные глаза.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классы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611315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насекомые</a:t>
            </a:r>
          </a:p>
          <a:p>
            <a:pPr>
              <a:buNone/>
            </a:pPr>
            <a:r>
              <a:rPr lang="ru-RU" dirty="0" smtClean="0"/>
              <a:t>2 паукообразные</a:t>
            </a: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786314" y="5357826"/>
          <a:ext cx="4000530" cy="11430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66755"/>
                <a:gridCol w="666755"/>
                <a:gridCol w="666755"/>
                <a:gridCol w="666755"/>
                <a:gridCol w="666755"/>
                <a:gridCol w="666755"/>
              </a:tblGrid>
              <a:tr h="57150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57150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признаком рыб и классом, для которого он характерен: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признак рыб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А) жаберные щели открываются наружу</a:t>
            </a:r>
          </a:p>
          <a:p>
            <a:pPr>
              <a:buNone/>
            </a:pPr>
            <a:r>
              <a:rPr lang="ru-RU" dirty="0" smtClean="0"/>
              <a:t>Б) рот смещён на брюшную сторону тела</a:t>
            </a:r>
          </a:p>
          <a:p>
            <a:pPr>
              <a:buNone/>
            </a:pPr>
            <a:r>
              <a:rPr lang="ru-RU" dirty="0" smtClean="0"/>
              <a:t>В) большинство представителей имеют плавательный пузырь</a:t>
            </a:r>
          </a:p>
          <a:p>
            <a:pPr>
              <a:buNone/>
            </a:pPr>
            <a:r>
              <a:rPr lang="ru-RU" dirty="0" smtClean="0"/>
              <a:t>Г) костный скелет </a:t>
            </a:r>
          </a:p>
          <a:p>
            <a:pPr>
              <a:buNone/>
            </a:pPr>
            <a:r>
              <a:rPr lang="ru-RU" dirty="0" smtClean="0"/>
              <a:t>Д) жабры прикрыты жаберными крышками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класс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468439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хрящевые рыбы</a:t>
            </a:r>
          </a:p>
          <a:p>
            <a:pPr>
              <a:buNone/>
            </a:pPr>
            <a:r>
              <a:rPr lang="ru-RU" dirty="0" smtClean="0"/>
              <a:t>2 костные рыбы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572001" y="5357826"/>
          <a:ext cx="4429155" cy="12144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85831"/>
                <a:gridCol w="885831"/>
                <a:gridCol w="885831"/>
                <a:gridCol w="885831"/>
                <a:gridCol w="885831"/>
              </a:tblGrid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признаком животных и классом, для которого этот признак характерен: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признак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А) наличие шейного позвонка</a:t>
            </a:r>
          </a:p>
          <a:p>
            <a:pPr>
              <a:buNone/>
            </a:pPr>
            <a:r>
              <a:rPr lang="ru-RU" dirty="0" smtClean="0"/>
              <a:t>Б) отсутствие ребер</a:t>
            </a:r>
          </a:p>
          <a:p>
            <a:pPr>
              <a:buNone/>
            </a:pPr>
            <a:r>
              <a:rPr lang="ru-RU" dirty="0" smtClean="0"/>
              <a:t>В) непрямое развитие</a:t>
            </a:r>
          </a:p>
          <a:p>
            <a:pPr>
              <a:buNone/>
            </a:pPr>
            <a:r>
              <a:rPr lang="ru-RU" dirty="0" smtClean="0"/>
              <a:t>Г) наличие рычажных конечностей</a:t>
            </a:r>
          </a:p>
          <a:p>
            <a:pPr>
              <a:buNone/>
            </a:pPr>
            <a:r>
              <a:rPr lang="ru-RU" dirty="0" smtClean="0"/>
              <a:t>Д) двухкамерное сердце</a:t>
            </a:r>
          </a:p>
          <a:p>
            <a:pPr>
              <a:buNone/>
            </a:pPr>
            <a:r>
              <a:rPr lang="ru-RU" dirty="0" smtClean="0"/>
              <a:t>Е) отсутствие легких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класс рыб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1.рыбы</a:t>
            </a:r>
          </a:p>
          <a:p>
            <a:pPr>
              <a:buNone/>
            </a:pPr>
            <a:r>
              <a:rPr lang="ru-RU" dirty="0" smtClean="0"/>
              <a:t>2. земноводные</a:t>
            </a: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00496" y="4786322"/>
          <a:ext cx="4714908" cy="15716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5818"/>
                <a:gridCol w="785818"/>
                <a:gridCol w="785818"/>
                <a:gridCol w="785818"/>
                <a:gridCol w="785818"/>
                <a:gridCol w="785818"/>
              </a:tblGrid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57166"/>
            <a:ext cx="8229600" cy="1060472"/>
          </a:xfrm>
        </p:spPr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/>
            </a:r>
            <a:br>
              <a:rPr lang="ru-RU" sz="2700" dirty="0" smtClean="0"/>
            </a:br>
            <a:r>
              <a:rPr lang="ru-RU" sz="2700" dirty="0" smtClean="0"/>
              <a:t/>
            </a:r>
            <a:br>
              <a:rPr lang="ru-RU" sz="2700" dirty="0" smtClean="0"/>
            </a:br>
            <a:r>
              <a:rPr lang="ru-RU" sz="2700" dirty="0" smtClean="0"/>
              <a:t>Установите соответствие между признаком и классом хордовых животных, для представителей которого этот признак характерен</a:t>
            </a:r>
            <a:r>
              <a:rPr lang="ru-RU" dirty="0" smtClean="0"/>
              <a:t>.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признак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/>
              <a:t>А) наличие извилин и борозд в коре  больших полушарий </a:t>
            </a:r>
          </a:p>
          <a:p>
            <a:pPr>
              <a:buNone/>
            </a:pPr>
            <a:r>
              <a:rPr lang="ru-RU" dirty="0" smtClean="0"/>
              <a:t>Б) участие в дыхании воздушных мешков</a:t>
            </a:r>
          </a:p>
          <a:p>
            <a:pPr>
              <a:buNone/>
            </a:pPr>
            <a:r>
              <a:rPr lang="ru-RU" dirty="0" smtClean="0"/>
              <a:t>В) альвеолярное строение лёгких</a:t>
            </a:r>
          </a:p>
          <a:p>
            <a:pPr>
              <a:buNone/>
            </a:pPr>
            <a:r>
              <a:rPr lang="ru-RU" dirty="0" smtClean="0"/>
              <a:t>Г) отсутствие зубов</a:t>
            </a:r>
          </a:p>
          <a:p>
            <a:pPr>
              <a:buNone/>
            </a:pPr>
            <a:r>
              <a:rPr lang="ru-RU" dirty="0" smtClean="0"/>
              <a:t>Д) заполнение костных полостей воздухом</a:t>
            </a:r>
          </a:p>
          <a:p>
            <a:pPr>
              <a:buNone/>
            </a:pPr>
            <a:r>
              <a:rPr lang="ru-RU" dirty="0" smtClean="0"/>
              <a:t>Е) участие кожи в теплорегуляции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класс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468439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млекопитающие</a:t>
            </a:r>
          </a:p>
          <a:p>
            <a:pPr>
              <a:buNone/>
            </a:pPr>
            <a:r>
              <a:rPr lang="ru-RU" dirty="0" smtClean="0"/>
              <a:t>2 птицы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3857622" y="5214950"/>
          <a:ext cx="5000658" cy="12858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3443"/>
                <a:gridCol w="833443"/>
                <a:gridCol w="833443"/>
                <a:gridCol w="833443"/>
                <a:gridCol w="833443"/>
                <a:gridCol w="833443"/>
              </a:tblGrid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Установить соответствие между признаком и классом животных, для которого он характерен: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признак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А) </a:t>
            </a:r>
            <a:r>
              <a:rPr lang="ru-RU" sz="2600" dirty="0" smtClean="0">
                <a:cs typeface="Times New Roman" pitchFamily="18" charset="0"/>
              </a:rPr>
              <a:t>кожа тонкая и голая</a:t>
            </a:r>
          </a:p>
          <a:p>
            <a:pPr>
              <a:buNone/>
            </a:pPr>
            <a:r>
              <a:rPr lang="ru-RU" sz="2600" dirty="0" smtClean="0">
                <a:cs typeface="Times New Roman" pitchFamily="18" charset="0"/>
              </a:rPr>
              <a:t>Б) кожа сухая и покрыта чешуями и костными пластинками</a:t>
            </a:r>
          </a:p>
          <a:p>
            <a:pPr>
              <a:buNone/>
            </a:pPr>
            <a:r>
              <a:rPr lang="ru-RU" sz="2600" dirty="0" smtClean="0">
                <a:cs typeface="Times New Roman" pitchFamily="18" charset="0"/>
              </a:rPr>
              <a:t>В) дыхание кожное и легочное</a:t>
            </a:r>
          </a:p>
          <a:p>
            <a:pPr>
              <a:buNone/>
            </a:pPr>
            <a:r>
              <a:rPr lang="ru-RU" sz="2600" dirty="0" smtClean="0">
                <a:cs typeface="Times New Roman" pitchFamily="18" charset="0"/>
              </a:rPr>
              <a:t>Г) оплодотворение внутреннее </a:t>
            </a:r>
          </a:p>
          <a:p>
            <a:pPr>
              <a:buNone/>
            </a:pPr>
            <a:r>
              <a:rPr lang="ru-RU" sz="2600" dirty="0" smtClean="0">
                <a:cs typeface="Times New Roman" pitchFamily="18" charset="0"/>
              </a:rPr>
              <a:t>Д) развитие с превращением</a:t>
            </a:r>
          </a:p>
          <a:p>
            <a:pPr>
              <a:buNone/>
            </a:pPr>
            <a:r>
              <a:rPr lang="ru-RU" sz="2600" dirty="0" smtClean="0">
                <a:cs typeface="Times New Roman" pitchFamily="18" charset="0"/>
              </a:rPr>
              <a:t>Е) </a:t>
            </a:r>
            <a:r>
              <a:rPr lang="ru-RU" sz="2600" dirty="0" err="1" smtClean="0">
                <a:cs typeface="Times New Roman" pitchFamily="18" charset="0"/>
              </a:rPr>
              <a:t>трехкамерное</a:t>
            </a:r>
            <a:r>
              <a:rPr lang="ru-RU" sz="2600" dirty="0" smtClean="0">
                <a:cs typeface="Times New Roman" pitchFamily="18" charset="0"/>
              </a:rPr>
              <a:t> сердце с неполной перегородкой</a:t>
            </a:r>
            <a:endParaRPr lang="ru-RU" sz="2600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класс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пресмыкающиеся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земноводные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86250" y="5429264"/>
          <a:ext cx="4643466" cy="12144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3911"/>
                <a:gridCol w="773911"/>
                <a:gridCol w="773911"/>
                <a:gridCol w="773911"/>
                <a:gridCol w="773911"/>
                <a:gridCol w="773911"/>
              </a:tblGrid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Установить соответствие между методами изучения природы и сведениями о живых организмах: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>
            <a:noAutofit/>
          </a:bodyPr>
          <a:lstStyle/>
          <a:p>
            <a:r>
              <a:rPr lang="ru-RU" dirty="0" smtClean="0"/>
              <a:t>сведения о живых организмах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А)масса тела амурского тигра достигает 270 кг</a:t>
            </a:r>
          </a:p>
          <a:p>
            <a:pPr>
              <a:buNone/>
            </a:pPr>
            <a:r>
              <a:rPr lang="ru-RU" dirty="0" smtClean="0"/>
              <a:t>Б) птицы собираются в стаи и готовятся к отлету в теплые края с приходом осени</a:t>
            </a:r>
          </a:p>
          <a:p>
            <a:pPr>
              <a:buNone/>
            </a:pPr>
            <a:r>
              <a:rPr lang="ru-RU" dirty="0" smtClean="0"/>
              <a:t>В) рост растений происходит интенсивнее при внесении в почву удобрений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357299"/>
            <a:ext cx="4041775" cy="571504"/>
          </a:xfrm>
        </p:spPr>
        <p:txBody>
          <a:bodyPr>
            <a:normAutofit/>
          </a:bodyPr>
          <a:lstStyle/>
          <a:p>
            <a:r>
              <a:rPr lang="ru-RU" dirty="0" smtClean="0"/>
              <a:t> методы изучения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611315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наблюдение</a:t>
            </a:r>
          </a:p>
          <a:p>
            <a:pPr>
              <a:buNone/>
            </a:pPr>
            <a:r>
              <a:rPr lang="ru-RU" dirty="0" smtClean="0"/>
              <a:t>2 эксперимент</a:t>
            </a:r>
          </a:p>
          <a:p>
            <a:pPr>
              <a:buNone/>
            </a:pPr>
            <a:r>
              <a:rPr lang="ru-RU" dirty="0" smtClean="0"/>
              <a:t>3 измерение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571999" y="5214950"/>
          <a:ext cx="4143402" cy="1428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81134"/>
                <a:gridCol w="1381134"/>
                <a:gridCol w="1381134"/>
              </a:tblGrid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57158" y="285728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Установите соответствие между характеристикой мышечной ткани и её видом:</a:t>
            </a:r>
            <a:endParaRPr lang="ru-RU" sz="2400" dirty="0">
              <a:cs typeface="Times New Roman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428737"/>
            <a:ext cx="4040188" cy="642942"/>
          </a:xfrm>
        </p:spPr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характеристика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А</a:t>
            </a:r>
            <a:r>
              <a:rPr lang="ru-RU" dirty="0" smtClean="0">
                <a:cs typeface="Times New Roman" pitchFamily="18" charset="0"/>
              </a:rPr>
              <a:t>) образует средний слой стенок вен и артерий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 состоит из многоядерных клеток –волокон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 образует скелетные мышцы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 имеет поперечную </a:t>
            </a:r>
            <a:r>
              <a:rPr lang="ru-RU" dirty="0" err="1" smtClean="0">
                <a:cs typeface="Times New Roman" pitchFamily="18" charset="0"/>
              </a:rPr>
              <a:t>исчерченность</a:t>
            </a:r>
            <a:endParaRPr lang="ru-RU" dirty="0" smtClean="0">
              <a:cs typeface="Times New Roman" pitchFamily="18" charset="0"/>
            </a:endParaRP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 иннервируется вегетативной нервной системой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Е) клетки имеют веретёновидную форму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786314" y="1428736"/>
            <a:ext cx="2543164" cy="639762"/>
          </a:xfrm>
        </p:spPr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вид ткани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гладкая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поперечнополосатая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00494" y="5214950"/>
          <a:ext cx="4786350" cy="12858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97725"/>
                <a:gridCol w="797725"/>
                <a:gridCol w="797725"/>
                <a:gridCol w="797725"/>
                <a:gridCol w="797725"/>
                <a:gridCol w="797725"/>
              </a:tblGrid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Установите соответствие между функцией клеток крови и видом клеток: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42910" y="1571612"/>
            <a:ext cx="4040188" cy="639762"/>
          </a:xfrm>
        </p:spPr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характеристика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А</a:t>
            </a:r>
            <a:r>
              <a:rPr lang="ru-RU" dirty="0" smtClean="0">
                <a:cs typeface="Times New Roman" pitchFamily="18" charset="0"/>
              </a:rPr>
              <a:t>) распознают и уничтожают чужеродные вещества и клетки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 переносят кислород от лёгких к тканям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 участвуют в свёртывании крови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 переносят углекислый газ от тканей к лёгким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 участвуют в формировании иммунитета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вид клеток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эритроциты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лейкоциты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3 тромбоциты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500560" y="5072074"/>
          <a:ext cx="4286280" cy="15716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6"/>
                <a:gridCol w="857256"/>
                <a:gridCol w="857256"/>
                <a:gridCol w="857256"/>
                <a:gridCol w="857256"/>
              </a:tblGrid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Установите соответствие между системой органов и характеристикой, которой она соответствует: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характеристика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/>
              <a:t>А) состоит из малого и большого кругов кровообращения</a:t>
            </a:r>
          </a:p>
          <a:p>
            <a:pPr>
              <a:buNone/>
            </a:pPr>
            <a:r>
              <a:rPr lang="ru-RU" dirty="0" smtClean="0"/>
              <a:t>Б) имеет многочисленные узлы</a:t>
            </a:r>
          </a:p>
          <a:p>
            <a:pPr>
              <a:buNone/>
            </a:pPr>
            <a:r>
              <a:rPr lang="ru-RU" dirty="0" smtClean="0"/>
              <a:t>В) образовано венами, артериями, капиллярами</a:t>
            </a:r>
          </a:p>
          <a:p>
            <a:pPr>
              <a:buNone/>
            </a:pPr>
            <a:r>
              <a:rPr lang="ru-RU" dirty="0" smtClean="0"/>
              <a:t>Г) движение жидкости обеспечивается сокращением сердечной мышцы</a:t>
            </a:r>
          </a:p>
          <a:p>
            <a:pPr>
              <a:buNone/>
            </a:pPr>
            <a:r>
              <a:rPr lang="ru-RU" dirty="0" smtClean="0"/>
              <a:t>Д) обеспечивает отток жидкости от органов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система органов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кровеносная</a:t>
            </a:r>
          </a:p>
          <a:p>
            <a:pPr>
              <a:buNone/>
            </a:pPr>
            <a:r>
              <a:rPr lang="ru-RU" dirty="0" smtClean="0"/>
              <a:t>2 лимфатическая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71935" y="5072074"/>
          <a:ext cx="4786345" cy="15716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57269"/>
                <a:gridCol w="957269"/>
                <a:gridCol w="957269"/>
                <a:gridCol w="957269"/>
                <a:gridCol w="957269"/>
              </a:tblGrid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Установите соответствие между характеристикой и отделом кишечника человека, для которого она свойственна:</a:t>
            </a:r>
            <a:endParaRPr lang="ru-RU" sz="2400" dirty="0">
              <a:cs typeface="Times New Roman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характеристика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А) окончательное переваривание белков, липидов, углеводов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Б)всасывание органических веществ в кровь и лимфу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 всасывается основная часть воды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  впадают протоки поджелудочной железы, печени и желчного пузыря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 внутренняя поверхность имеет ворсинки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Е) формирование каловых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масс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отдел кишечника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тонкий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толстый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500564" y="5214950"/>
          <a:ext cx="4429152" cy="12858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38192"/>
                <a:gridCol w="738192"/>
                <a:gridCol w="738192"/>
                <a:gridCol w="738192"/>
                <a:gridCol w="738192"/>
                <a:gridCol w="738192"/>
              </a:tblGrid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ru-RU" sz="2400" dirty="0" smtClean="0"/>
              <a:t>Установите соответствие между отделом пищеварительного канала и процессом пищеварения, который в нем происходит.: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процессы пищеварения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А) уничтожение микроорганизмов соляной кислотой </a:t>
            </a:r>
          </a:p>
          <a:p>
            <a:pPr>
              <a:buNone/>
            </a:pPr>
            <a:r>
              <a:rPr lang="ru-RU" dirty="0" smtClean="0"/>
              <a:t>Б) механическая обработка пищи </a:t>
            </a:r>
          </a:p>
          <a:p>
            <a:pPr>
              <a:buNone/>
            </a:pPr>
            <a:r>
              <a:rPr lang="ru-RU" dirty="0" smtClean="0"/>
              <a:t>В) первичное расщепление углеводов </a:t>
            </a:r>
          </a:p>
          <a:p>
            <a:pPr>
              <a:buNone/>
            </a:pPr>
            <a:r>
              <a:rPr lang="ru-RU" dirty="0" smtClean="0"/>
              <a:t>Г) переваривание белков </a:t>
            </a:r>
          </a:p>
          <a:p>
            <a:pPr>
              <a:buNone/>
            </a:pPr>
            <a:r>
              <a:rPr lang="ru-RU" dirty="0" smtClean="0"/>
              <a:t>Д) склеивание пищи в комок </a:t>
            </a:r>
          </a:p>
          <a:p>
            <a:pPr>
              <a:buNone/>
            </a:pPr>
            <a:r>
              <a:rPr lang="ru-RU" dirty="0" smtClean="0"/>
              <a:t>Е) образование пепсина 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smtClean="0"/>
              <a:t>отделы пищеварительного канала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254125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желудок </a:t>
            </a:r>
          </a:p>
          <a:p>
            <a:pPr>
              <a:buNone/>
            </a:pPr>
            <a:r>
              <a:rPr lang="ru-RU" dirty="0" smtClean="0"/>
              <a:t>2 ротовая полость 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643436" y="5214950"/>
          <a:ext cx="4143408" cy="13573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90568"/>
                <a:gridCol w="690568"/>
                <a:gridCol w="690568"/>
                <a:gridCol w="690568"/>
                <a:gridCol w="690568"/>
                <a:gridCol w="690568"/>
              </a:tblGrid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sz="2700" dirty="0" smtClean="0">
                <a:cs typeface="Times New Roman" pitchFamily="18" charset="0"/>
              </a:rPr>
              <a:t>Установить соответствие между отделами головного мозга и функциями  организма, которые он регулирует: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функции организма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А)пищеварение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 мимика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 движение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Г)чихание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 дыхание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Е) обмен веществ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отдел мозга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продолговатый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промежуточный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00494" y="5214950"/>
          <a:ext cx="4857786" cy="13573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09631"/>
                <a:gridCol w="809631"/>
                <a:gridCol w="809631"/>
                <a:gridCol w="809631"/>
                <a:gridCol w="809631"/>
                <a:gridCol w="809631"/>
              </a:tblGrid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Установите соответствие между заболеванием и его характеристикой: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характеристика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/>
              <a:t>А) изображение фокусируется перед сетчаткой</a:t>
            </a:r>
          </a:p>
          <a:p>
            <a:pPr>
              <a:buNone/>
            </a:pPr>
            <a:r>
              <a:rPr lang="ru-RU" dirty="0" smtClean="0"/>
              <a:t>Б) изображение фокусируется позади сетчатки</a:t>
            </a:r>
          </a:p>
          <a:p>
            <a:pPr>
              <a:buNone/>
            </a:pPr>
            <a:r>
              <a:rPr lang="ru-RU" dirty="0" smtClean="0"/>
              <a:t>В) плохо видит ближние предметы</a:t>
            </a:r>
          </a:p>
          <a:p>
            <a:pPr>
              <a:buNone/>
            </a:pPr>
            <a:r>
              <a:rPr lang="ru-RU" dirty="0" smtClean="0"/>
              <a:t>Г) плохо видит дальние предметы</a:t>
            </a:r>
          </a:p>
          <a:p>
            <a:pPr>
              <a:buNone/>
            </a:pPr>
            <a:r>
              <a:rPr lang="ru-RU" dirty="0" smtClean="0"/>
              <a:t>Д) следует носить двояковогнутые линзы</a:t>
            </a:r>
          </a:p>
          <a:p>
            <a:pPr>
              <a:buNone/>
            </a:pPr>
            <a:r>
              <a:rPr lang="ru-RU" dirty="0" smtClean="0"/>
              <a:t>Е) следует носить двояковыпуклые линзы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заболевание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близорукость</a:t>
            </a:r>
          </a:p>
          <a:p>
            <a:pPr>
              <a:buNone/>
            </a:pPr>
            <a:r>
              <a:rPr lang="ru-RU" dirty="0" smtClean="0"/>
              <a:t>2 дальнозоркость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00494" y="5000636"/>
          <a:ext cx="4929222" cy="15001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1537"/>
                <a:gridCol w="821537"/>
                <a:gridCol w="821537"/>
                <a:gridCol w="821537"/>
                <a:gridCol w="821537"/>
                <a:gridCol w="821537"/>
              </a:tblGrid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признаком и типом рефлекса, к которому этот признак относится: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85861"/>
            <a:ext cx="4040188" cy="428628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признак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43050"/>
            <a:ext cx="4040188" cy="5000659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ru-RU" sz="1400" dirty="0" smtClean="0"/>
              <a:t>	</a:t>
            </a:r>
          </a:p>
          <a:p>
            <a:pPr>
              <a:buNone/>
            </a:pPr>
            <a:r>
              <a:rPr lang="ru-RU" sz="1400" dirty="0" smtClean="0"/>
              <a:t>А</a:t>
            </a:r>
            <a:r>
              <a:rPr lang="ru-RU" sz="2000" dirty="0" smtClean="0"/>
              <a:t>)  присущи индивидуальные реакции организма </a:t>
            </a:r>
          </a:p>
          <a:p>
            <a:pPr>
              <a:buNone/>
            </a:pPr>
            <a:r>
              <a:rPr lang="ru-RU" sz="2000" dirty="0" smtClean="0"/>
              <a:t>  Б)  не требуют специальных условий для их возникновения </a:t>
            </a:r>
          </a:p>
          <a:p>
            <a:pPr>
              <a:buNone/>
            </a:pPr>
            <a:r>
              <a:rPr lang="ru-RU" sz="2000" dirty="0" smtClean="0"/>
              <a:t>  В)  жизненно важны, обеспечивают существование организмов </a:t>
            </a:r>
          </a:p>
          <a:p>
            <a:pPr>
              <a:buNone/>
            </a:pPr>
            <a:r>
              <a:rPr lang="ru-RU" sz="2000" dirty="0" smtClean="0"/>
              <a:t>  Г)  обеспечивают приспособление организма к быстро меняющимся условиям среды </a:t>
            </a:r>
          </a:p>
          <a:p>
            <a:pPr>
              <a:buNone/>
            </a:pPr>
            <a:r>
              <a:rPr lang="ru-RU" sz="2000" dirty="0" smtClean="0"/>
              <a:t>  Д)  присущи врождённые видовые реакции организма </a:t>
            </a:r>
          </a:p>
          <a:p>
            <a:pPr>
              <a:buNone/>
            </a:pPr>
            <a:r>
              <a:rPr lang="ru-RU" sz="2000" dirty="0" smtClean="0"/>
              <a:t>  Е)  формируются в процессе индивидуального развития </a:t>
            </a:r>
          </a:p>
          <a:p>
            <a:pPr>
              <a:buNone/>
            </a:pPr>
            <a:r>
              <a:rPr lang="ru-RU" sz="2000" dirty="0" smtClean="0"/>
              <a:t>  </a:t>
            </a:r>
          </a:p>
          <a:p>
            <a:pPr>
              <a:buNone/>
            </a:pPr>
            <a:endParaRPr lang="ru-RU" sz="2000" dirty="0" smtClean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142985"/>
            <a:ext cx="4041775" cy="428628"/>
          </a:xfrm>
        </p:spPr>
        <p:txBody>
          <a:bodyPr>
            <a:normAutofit lnSpcReduction="10000"/>
          </a:bodyPr>
          <a:lstStyle/>
          <a:p>
            <a:r>
              <a:rPr lang="ru-RU" dirty="0" smtClean="0"/>
              <a:t>тип рефлекса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572000" y="1714488"/>
            <a:ext cx="4041775" cy="1500198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условный </a:t>
            </a:r>
          </a:p>
          <a:p>
            <a:pPr>
              <a:buNone/>
            </a:pPr>
            <a:r>
              <a:rPr lang="ru-RU" dirty="0" smtClean="0"/>
              <a:t>1 безусловный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357686" y="5000636"/>
          <a:ext cx="4286280" cy="1428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14380"/>
                <a:gridCol w="714380"/>
                <a:gridCol w="714380"/>
                <a:gridCol w="714380"/>
                <a:gridCol w="714380"/>
                <a:gridCol w="714380"/>
              </a:tblGrid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>Установите соответствие между химическим </a:t>
            </a:r>
            <a:r>
              <a:rPr lang="ru-RU" sz="2700" dirty="0" err="1" smtClean="0"/>
              <a:t>веществом,его</a:t>
            </a:r>
            <a:r>
              <a:rPr lang="ru-RU" sz="2700" dirty="0" smtClean="0"/>
              <a:t> функциями, свойствами и строением: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ru-RU" dirty="0" smtClean="0"/>
              <a:t>функции, свойства, строение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/>
              <a:t>А) состоит из аминокислот</a:t>
            </a:r>
          </a:p>
          <a:p>
            <a:pPr>
              <a:buNone/>
            </a:pPr>
            <a:r>
              <a:rPr lang="ru-RU" dirty="0" smtClean="0"/>
              <a:t>Б) состоит из остатков молекул жирных кислот и глицерина</a:t>
            </a:r>
          </a:p>
          <a:p>
            <a:pPr>
              <a:buNone/>
            </a:pPr>
            <a:r>
              <a:rPr lang="ru-RU" dirty="0" smtClean="0"/>
              <a:t>В) защищает организм от переохлаждения</a:t>
            </a:r>
          </a:p>
          <a:p>
            <a:pPr>
              <a:buNone/>
            </a:pPr>
            <a:r>
              <a:rPr lang="ru-RU" dirty="0" smtClean="0"/>
              <a:t>Г) защищает организм от бактерий и вирусов</a:t>
            </a:r>
          </a:p>
          <a:p>
            <a:pPr>
              <a:buNone/>
            </a:pPr>
            <a:r>
              <a:rPr lang="ru-RU" dirty="0" smtClean="0"/>
              <a:t>Д) не является полимером</a:t>
            </a:r>
          </a:p>
          <a:p>
            <a:pPr>
              <a:buNone/>
            </a:pPr>
            <a:r>
              <a:rPr lang="ru-RU" dirty="0" smtClean="0"/>
              <a:t>Е) при расщеплении 1 г вещества освобождается 17,6 кДж энергии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         вещество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       1 белки</a:t>
            </a:r>
          </a:p>
          <a:p>
            <a:pPr>
              <a:buNone/>
            </a:pPr>
            <a:r>
              <a:rPr lang="ru-RU" dirty="0" smtClean="0"/>
              <a:t>         2 жиры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14808" y="5357826"/>
          <a:ext cx="4714908" cy="12858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5818"/>
                <a:gridCol w="785818"/>
                <a:gridCol w="785818"/>
                <a:gridCol w="785818"/>
                <a:gridCol w="785818"/>
                <a:gridCol w="785818"/>
              </a:tblGrid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ru-RU" sz="2400" dirty="0" smtClean="0"/>
              <a:t>Установите соответствие между молекулами и  особенностями  их строения и функцией:</a:t>
            </a:r>
            <a:br>
              <a:rPr lang="ru-RU" sz="2400" dirty="0" smtClean="0"/>
            </a:b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особенности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А) полимер</a:t>
            </a:r>
          </a:p>
          <a:p>
            <a:pPr>
              <a:buNone/>
            </a:pPr>
            <a:r>
              <a:rPr lang="ru-RU" dirty="0" smtClean="0"/>
              <a:t>Б) хранитель наследственной информации </a:t>
            </a:r>
          </a:p>
          <a:p>
            <a:pPr>
              <a:buNone/>
            </a:pPr>
            <a:r>
              <a:rPr lang="ru-RU" dirty="0" smtClean="0"/>
              <a:t>В) источник энергии </a:t>
            </a:r>
          </a:p>
          <a:p>
            <a:pPr>
              <a:buNone/>
            </a:pPr>
            <a:r>
              <a:rPr lang="ru-RU" dirty="0" smtClean="0"/>
              <a:t>Г) мономер </a:t>
            </a:r>
          </a:p>
          <a:p>
            <a:pPr>
              <a:buNone/>
            </a:pPr>
            <a:r>
              <a:rPr lang="ru-RU" dirty="0" smtClean="0"/>
              <a:t>Д) макроэргическое соединение</a:t>
            </a:r>
          </a:p>
          <a:p>
            <a:pPr>
              <a:buNone/>
            </a:pPr>
            <a:r>
              <a:rPr lang="ru-RU" dirty="0" smtClean="0"/>
              <a:t>Е) нестойкое соединение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       молекулы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       1 АТФ</a:t>
            </a:r>
          </a:p>
          <a:p>
            <a:pPr>
              <a:buNone/>
            </a:pPr>
            <a:r>
              <a:rPr lang="ru-RU" dirty="0" smtClean="0"/>
              <a:t>        2 ДНК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71934" y="5143512"/>
          <a:ext cx="4786344" cy="13176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97724"/>
                <a:gridCol w="797724"/>
                <a:gridCol w="797724"/>
                <a:gridCol w="797724"/>
                <a:gridCol w="797724"/>
                <a:gridCol w="797724"/>
              </a:tblGrid>
              <a:tr h="65881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5881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ru-RU" sz="2400" dirty="0" smtClean="0"/>
              <a:t>Установите соответствие между признаком организма и царством:</a:t>
            </a:r>
            <a:br>
              <a:rPr lang="ru-RU" sz="2400" dirty="0" smtClean="0"/>
            </a:b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071547"/>
            <a:ext cx="4040188" cy="571504"/>
          </a:xfrm>
        </p:spPr>
        <p:txBody>
          <a:bodyPr/>
          <a:lstStyle/>
          <a:p>
            <a:r>
              <a:rPr lang="ru-RU" dirty="0" smtClean="0"/>
              <a:t>признак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571612"/>
            <a:ext cx="4040188" cy="4929222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/>
              <a:t>А) растут в течение всей жизни                                                      </a:t>
            </a:r>
          </a:p>
          <a:p>
            <a:pPr>
              <a:buNone/>
            </a:pPr>
            <a:r>
              <a:rPr lang="ru-RU" dirty="0" smtClean="0"/>
              <a:t>Б) активно перемещается в пространстве                                     </a:t>
            </a:r>
          </a:p>
          <a:p>
            <a:pPr>
              <a:buNone/>
            </a:pPr>
            <a:r>
              <a:rPr lang="ru-RU" dirty="0" smtClean="0"/>
              <a:t>В) питаются готовыми органическими веществами</a:t>
            </a:r>
          </a:p>
          <a:p>
            <a:pPr>
              <a:buNone/>
            </a:pPr>
            <a:r>
              <a:rPr lang="ru-RU" dirty="0" smtClean="0"/>
              <a:t>Г) образуют органические вещества в процессе фотосинтеза</a:t>
            </a:r>
          </a:p>
          <a:p>
            <a:pPr>
              <a:buNone/>
            </a:pPr>
            <a:r>
              <a:rPr lang="ru-RU" dirty="0" smtClean="0"/>
              <a:t>Д) имеют органы чувств</a:t>
            </a:r>
          </a:p>
          <a:p>
            <a:pPr>
              <a:buNone/>
            </a:pPr>
            <a:r>
              <a:rPr lang="ru-RU" dirty="0" smtClean="0"/>
              <a:t>Е) являются основным источником кислорода на Земле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071547"/>
            <a:ext cx="4041775" cy="571504"/>
          </a:xfrm>
        </p:spPr>
        <p:txBody>
          <a:bodyPr/>
          <a:lstStyle/>
          <a:p>
            <a:r>
              <a:rPr lang="ru-RU" dirty="0" smtClean="0"/>
              <a:t>царство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254125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растения</a:t>
            </a:r>
          </a:p>
          <a:p>
            <a:pPr>
              <a:buNone/>
            </a:pPr>
            <a:r>
              <a:rPr lang="ru-RU" dirty="0" smtClean="0"/>
              <a:t>2 животные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429122" y="5357826"/>
          <a:ext cx="4500594" cy="12858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50099"/>
                <a:gridCol w="750099"/>
                <a:gridCol w="750099"/>
                <a:gridCol w="750099"/>
                <a:gridCol w="750099"/>
                <a:gridCol w="750099"/>
              </a:tblGrid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ru-RU" sz="2400" dirty="0" smtClean="0"/>
              <a:t>Установите соответствие между признаком объекта и формой жизни, для которой он характерен:</a:t>
            </a:r>
            <a:br>
              <a:rPr lang="ru-RU" sz="2400" dirty="0" smtClean="0"/>
            </a:b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признак объекта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ru-RU" dirty="0" smtClean="0"/>
              <a:t>А) наличие рибосом</a:t>
            </a:r>
          </a:p>
          <a:p>
            <a:pPr>
              <a:buNone/>
            </a:pPr>
            <a:r>
              <a:rPr lang="ru-RU" dirty="0" smtClean="0"/>
              <a:t>Б) отсутствие плазматической мембраны</a:t>
            </a:r>
          </a:p>
          <a:p>
            <a:pPr>
              <a:buNone/>
            </a:pPr>
            <a:r>
              <a:rPr lang="ru-RU" dirty="0" smtClean="0"/>
              <a:t>В) не имеют собственного обмена веществ</a:t>
            </a:r>
          </a:p>
          <a:p>
            <a:pPr>
              <a:buNone/>
            </a:pPr>
            <a:r>
              <a:rPr lang="ru-RU" dirty="0" smtClean="0"/>
              <a:t>Г) характерна </a:t>
            </a:r>
            <a:r>
              <a:rPr lang="ru-RU" dirty="0" err="1" smtClean="0"/>
              <a:t>автотрофность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Д) размножение только в клетках хозяина</a:t>
            </a:r>
          </a:p>
          <a:p>
            <a:pPr>
              <a:buNone/>
            </a:pPr>
            <a:r>
              <a:rPr lang="ru-RU" dirty="0" smtClean="0"/>
              <a:t>Е) размножение делением клетки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форма жизни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539877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неклеточная (вирусы)</a:t>
            </a:r>
          </a:p>
          <a:p>
            <a:pPr>
              <a:buNone/>
            </a:pPr>
            <a:r>
              <a:rPr lang="ru-RU" dirty="0" smtClean="0"/>
              <a:t>2  клеточная (бактерии)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14808" y="5357826"/>
          <a:ext cx="4500594" cy="12144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50099"/>
                <a:gridCol w="750099"/>
                <a:gridCol w="750099"/>
                <a:gridCol w="750099"/>
                <a:gridCol w="750099"/>
                <a:gridCol w="750099"/>
              </a:tblGrid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>Установите</a:t>
            </a:r>
            <a:r>
              <a:rPr lang="ru-RU" sz="2700" b="1" dirty="0" smtClean="0"/>
              <a:t> </a:t>
            </a:r>
            <a:r>
              <a:rPr lang="ru-RU" sz="2700" dirty="0" smtClean="0"/>
              <a:t>соответствие между характеристиками и органоидами клетки </a:t>
            </a:r>
            <a:r>
              <a:rPr lang="ru-RU" sz="2700" b="1" dirty="0" smtClean="0"/>
              <a:t>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14423"/>
            <a:ext cx="4040188" cy="571504"/>
          </a:xfrm>
        </p:spPr>
        <p:txBody>
          <a:bodyPr/>
          <a:lstStyle/>
          <a:p>
            <a:r>
              <a:rPr lang="ru-RU" dirty="0" smtClean="0"/>
              <a:t>характерные черты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А) участвуют в синтезе белка</a:t>
            </a:r>
          </a:p>
          <a:p>
            <a:pPr>
              <a:buNone/>
            </a:pPr>
            <a:r>
              <a:rPr lang="ru-RU" dirty="0" smtClean="0"/>
              <a:t>Б) энергетические станции клетки</a:t>
            </a:r>
          </a:p>
          <a:p>
            <a:pPr>
              <a:buNone/>
            </a:pPr>
            <a:r>
              <a:rPr lang="ru-RU" dirty="0" smtClean="0"/>
              <a:t>В) покрыты двумя мембранами</a:t>
            </a:r>
          </a:p>
          <a:p>
            <a:pPr>
              <a:buNone/>
            </a:pPr>
            <a:r>
              <a:rPr lang="ru-RU" dirty="0" smtClean="0"/>
              <a:t>Г) находятся на шероховатой ЭПС</a:t>
            </a:r>
          </a:p>
          <a:p>
            <a:pPr>
              <a:buNone/>
            </a:pPr>
            <a:r>
              <a:rPr lang="ru-RU" dirty="0" smtClean="0"/>
              <a:t>Д) внутренняя мембрана имеет выступы - </a:t>
            </a:r>
            <a:r>
              <a:rPr lang="ru-RU" dirty="0" err="1" smtClean="0"/>
              <a:t>кристы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Е) формируются в ядрышках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285861"/>
            <a:ext cx="4041775" cy="571504"/>
          </a:xfrm>
        </p:spPr>
        <p:txBody>
          <a:bodyPr/>
          <a:lstStyle/>
          <a:p>
            <a:r>
              <a:rPr lang="ru-RU" dirty="0" smtClean="0"/>
              <a:t>органоиды клетки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рибосомы</a:t>
            </a:r>
          </a:p>
          <a:p>
            <a:pPr>
              <a:buNone/>
            </a:pPr>
            <a:r>
              <a:rPr lang="ru-RU" dirty="0" smtClean="0"/>
              <a:t>2 митохондрии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429122" y="5429264"/>
          <a:ext cx="4572036" cy="11430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2006"/>
                <a:gridCol w="762006"/>
                <a:gridCol w="762006"/>
                <a:gridCol w="762006"/>
                <a:gridCol w="762006"/>
                <a:gridCol w="762006"/>
              </a:tblGrid>
              <a:tr h="57150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57150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>Установите соответствие между органоидом клетки и выполняемой им функцией: 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функция органоида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ru-RU" dirty="0" smtClean="0"/>
              <a:t>А) несет на своей мембране рибосомы</a:t>
            </a:r>
          </a:p>
          <a:p>
            <a:pPr>
              <a:buNone/>
            </a:pPr>
            <a:r>
              <a:rPr lang="ru-RU" dirty="0" smtClean="0"/>
              <a:t>Б) образует лизосомы</a:t>
            </a:r>
          </a:p>
          <a:p>
            <a:pPr>
              <a:buNone/>
            </a:pPr>
            <a:r>
              <a:rPr lang="ru-RU" dirty="0" smtClean="0"/>
              <a:t>В) обеспечивает транспорт веществ по трубочкам и цистернам</a:t>
            </a:r>
          </a:p>
          <a:p>
            <a:pPr>
              <a:buNone/>
            </a:pPr>
            <a:r>
              <a:rPr lang="ru-RU" dirty="0" smtClean="0"/>
              <a:t>Г) накапливает синтезированные клеткой вещества</a:t>
            </a:r>
          </a:p>
          <a:p>
            <a:pPr>
              <a:buNone/>
            </a:pPr>
            <a:r>
              <a:rPr lang="ru-RU" dirty="0" smtClean="0"/>
              <a:t>Д) делит клетку на секции, где происходят различные химические реакции</a:t>
            </a:r>
          </a:p>
          <a:p>
            <a:pPr>
              <a:buNone/>
            </a:pPr>
            <a:r>
              <a:rPr lang="ru-RU" dirty="0" smtClean="0"/>
              <a:t>Е) участвует в построении клеточной оболочки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органоид клетки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611315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комплекс </a:t>
            </a:r>
            <a:r>
              <a:rPr lang="ru-RU" dirty="0" err="1" smtClean="0"/>
              <a:t>Гольджи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2 шероховатая эндоплазматическая сеть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86250" y="5072074"/>
          <a:ext cx="4643466" cy="16430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3911"/>
                <a:gridCol w="773911"/>
                <a:gridCol w="773911"/>
                <a:gridCol w="773911"/>
                <a:gridCol w="773911"/>
                <a:gridCol w="773911"/>
              </a:tblGrid>
              <a:tr h="821537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821537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строением клетки и ее видом: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строение клетки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/>
              <a:t>А) отсутствует оформленное ядро. </a:t>
            </a:r>
          </a:p>
          <a:p>
            <a:pPr>
              <a:buNone/>
            </a:pPr>
            <a:r>
              <a:rPr lang="ru-RU" dirty="0" smtClean="0"/>
              <a:t>Б) хромосомы расположены в ядре. </a:t>
            </a:r>
          </a:p>
          <a:p>
            <a:pPr>
              <a:buNone/>
            </a:pPr>
            <a:r>
              <a:rPr lang="ru-RU" dirty="0" smtClean="0"/>
              <a:t>В) отсутствуют митохондрии</a:t>
            </a:r>
          </a:p>
          <a:p>
            <a:pPr>
              <a:buNone/>
            </a:pPr>
            <a:r>
              <a:rPr lang="ru-RU" dirty="0" smtClean="0"/>
              <a:t>Г) в клетке одна кольцевая хромосома. </a:t>
            </a:r>
          </a:p>
          <a:p>
            <a:pPr>
              <a:buNone/>
            </a:pPr>
            <a:r>
              <a:rPr lang="ru-RU" dirty="0" smtClean="0"/>
              <a:t>Д) АТФ накапливается в митохондриях</a:t>
            </a:r>
          </a:p>
          <a:p>
            <a:pPr>
              <a:buNone/>
            </a:pPr>
            <a:r>
              <a:rPr lang="ru-RU" dirty="0" smtClean="0"/>
              <a:t>Е) половых хромосом нет.</a:t>
            </a:r>
          </a:p>
          <a:p>
            <a:pPr>
              <a:buNone/>
            </a:pPr>
            <a:r>
              <a:rPr lang="ru-RU" dirty="0" smtClean="0"/>
              <a:t> 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вид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</a:t>
            </a:r>
            <a:r>
              <a:rPr lang="ru-RU" dirty="0" err="1" smtClean="0"/>
              <a:t>прокариотическая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2  </a:t>
            </a:r>
            <a:r>
              <a:rPr lang="ru-RU" dirty="0" err="1" smtClean="0"/>
              <a:t>эукариотическая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3786180" y="5214950"/>
          <a:ext cx="5000664" cy="13573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3444"/>
                <a:gridCol w="833444"/>
                <a:gridCol w="833444"/>
                <a:gridCol w="833444"/>
                <a:gridCol w="833444"/>
                <a:gridCol w="833444"/>
              </a:tblGrid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особенностями обмена веществ и группами организмов: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>
            <a:noAutofit/>
          </a:bodyPr>
          <a:lstStyle/>
          <a:p>
            <a:r>
              <a:rPr lang="ru-RU" dirty="0" smtClean="0"/>
              <a:t>особенность обмена веществ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/>
              <a:t>А) выделение кислорода в атмосферу</a:t>
            </a:r>
          </a:p>
          <a:p>
            <a:pPr>
              <a:buNone/>
            </a:pPr>
            <a:r>
              <a:rPr lang="ru-RU" dirty="0" smtClean="0"/>
              <a:t>Б) использование готовых органических веществ</a:t>
            </a:r>
          </a:p>
          <a:p>
            <a:pPr>
              <a:buNone/>
            </a:pPr>
            <a:r>
              <a:rPr lang="ru-RU" dirty="0" smtClean="0"/>
              <a:t>В) синтез органических веществ из неорганических</a:t>
            </a:r>
          </a:p>
          <a:p>
            <a:pPr>
              <a:buNone/>
            </a:pPr>
            <a:r>
              <a:rPr lang="ru-RU" dirty="0" smtClean="0"/>
              <a:t>Г) использование энергии запасенной в пище, для синтеза АТФ</a:t>
            </a:r>
          </a:p>
          <a:p>
            <a:pPr>
              <a:buNone/>
            </a:pPr>
            <a:r>
              <a:rPr lang="ru-RU" dirty="0" smtClean="0"/>
              <a:t>Д) использование солнечного света для синтеза органических веществ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285861"/>
            <a:ext cx="4041775" cy="571504"/>
          </a:xfrm>
        </p:spPr>
        <p:txBody>
          <a:bodyPr/>
          <a:lstStyle/>
          <a:p>
            <a:r>
              <a:rPr lang="ru-RU" dirty="0" smtClean="0"/>
              <a:t>группа организмов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автотрофы</a:t>
            </a:r>
          </a:p>
          <a:p>
            <a:pPr>
              <a:buNone/>
            </a:pPr>
            <a:r>
              <a:rPr lang="ru-RU" dirty="0" smtClean="0"/>
              <a:t>2 гетеротрофы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143370" y="5214950"/>
          <a:ext cx="4714910" cy="1428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42982"/>
                <a:gridCol w="942982"/>
                <a:gridCol w="942982"/>
                <a:gridCol w="942982"/>
                <a:gridCol w="942982"/>
              </a:tblGrid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видами обмена веществ и его характеристикой: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характеристика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ru-RU" b="1" dirty="0" smtClean="0"/>
              <a:t>А</a:t>
            </a:r>
            <a:r>
              <a:rPr lang="ru-RU" dirty="0" smtClean="0"/>
              <a:t>) окисление органических </a:t>
            </a:r>
            <a:r>
              <a:rPr lang="ru-RU" dirty="0" err="1" smtClean="0"/>
              <a:t>вещетв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Б) образование полимеров из мономеров</a:t>
            </a:r>
          </a:p>
          <a:p>
            <a:pPr>
              <a:buNone/>
            </a:pPr>
            <a:r>
              <a:rPr lang="ru-RU" dirty="0" smtClean="0"/>
              <a:t>В) расщепление АТФ</a:t>
            </a:r>
          </a:p>
          <a:p>
            <a:pPr>
              <a:buNone/>
            </a:pPr>
            <a:r>
              <a:rPr lang="ru-RU" dirty="0" smtClean="0"/>
              <a:t>Г) запасание энергии в клетке</a:t>
            </a:r>
          </a:p>
          <a:p>
            <a:pPr>
              <a:buNone/>
            </a:pPr>
            <a:r>
              <a:rPr lang="ru-RU" dirty="0" smtClean="0"/>
              <a:t>Д) репликация ДНК</a:t>
            </a:r>
          </a:p>
          <a:p>
            <a:pPr>
              <a:buNone/>
            </a:pPr>
            <a:r>
              <a:rPr lang="ru-RU" dirty="0" smtClean="0"/>
              <a:t>Е) окислительное </a:t>
            </a:r>
            <a:r>
              <a:rPr lang="ru-RU" dirty="0" err="1" smtClean="0"/>
              <a:t>фосфорилирование</a:t>
            </a:r>
            <a:endParaRPr lang="ru-RU" dirty="0" smtClean="0"/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вид обмена веществ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 пластический</a:t>
            </a:r>
          </a:p>
          <a:p>
            <a:pPr>
              <a:buNone/>
            </a:pPr>
            <a:r>
              <a:rPr lang="ru-RU" dirty="0" smtClean="0"/>
              <a:t>2 энергетический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00494" y="4857760"/>
          <a:ext cx="4572036" cy="15716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2006"/>
                <a:gridCol w="762006"/>
                <a:gridCol w="762006"/>
                <a:gridCol w="762006"/>
                <a:gridCol w="762006"/>
                <a:gridCol w="762006"/>
              </a:tblGrid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/>
            </a:r>
            <a:br>
              <a:rPr lang="ru-RU" sz="2700" dirty="0" smtClean="0"/>
            </a:br>
            <a:r>
              <a:rPr lang="ru-RU" sz="2700" dirty="0" smtClean="0"/>
              <a:t/>
            </a:r>
            <a:br>
              <a:rPr lang="ru-RU" sz="2700" dirty="0" smtClean="0"/>
            </a:br>
            <a:r>
              <a:rPr lang="ru-RU" sz="2700" dirty="0" smtClean="0"/>
              <a:t>Установите соответствие между характеристикой и процессом жизнедеятельности растения, к которому её относят: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характеристика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dirty="0" smtClean="0"/>
              <a:t>А) синтезируется глюкоза</a:t>
            </a:r>
          </a:p>
          <a:p>
            <a:pPr>
              <a:buNone/>
            </a:pPr>
            <a:r>
              <a:rPr lang="ru-RU" dirty="0" smtClean="0"/>
              <a:t>Б) окисляются органические вещества </a:t>
            </a:r>
          </a:p>
          <a:p>
            <a:pPr>
              <a:buNone/>
            </a:pPr>
            <a:r>
              <a:rPr lang="ru-RU" dirty="0" smtClean="0"/>
              <a:t>В) выделяется кислород</a:t>
            </a:r>
          </a:p>
          <a:p>
            <a:pPr>
              <a:buNone/>
            </a:pPr>
            <a:r>
              <a:rPr lang="ru-RU" dirty="0" smtClean="0"/>
              <a:t>Г) образуется углекислый газ</a:t>
            </a:r>
          </a:p>
          <a:p>
            <a:pPr>
              <a:buNone/>
            </a:pPr>
            <a:r>
              <a:rPr lang="ru-RU" dirty="0" smtClean="0"/>
              <a:t>Д) происходит в митохондриях</a:t>
            </a:r>
          </a:p>
          <a:p>
            <a:pPr>
              <a:buNone/>
            </a:pPr>
            <a:r>
              <a:rPr lang="ru-RU" dirty="0" smtClean="0"/>
              <a:t>Е) сопровождается поглощением энергии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92500"/>
          </a:bodyPr>
          <a:lstStyle/>
          <a:p>
            <a:r>
              <a:rPr lang="ru-RU" dirty="0" smtClean="0"/>
              <a:t>процессы жизнедеятельности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468439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dirty="0" smtClean="0"/>
              <a:t>1 фотосинтез</a:t>
            </a:r>
          </a:p>
          <a:p>
            <a:pPr>
              <a:buNone/>
            </a:pPr>
            <a:r>
              <a:rPr lang="ru-RU" dirty="0" smtClean="0"/>
              <a:t>2 дыхание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86250" y="4857760"/>
          <a:ext cx="4572030" cy="16430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2005"/>
                <a:gridCol w="762005"/>
                <a:gridCol w="762005"/>
                <a:gridCol w="762005"/>
                <a:gridCol w="762005"/>
                <a:gridCol w="762005"/>
              </a:tblGrid>
              <a:tr h="821537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821537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>Установите соответствие между этапом синтеза белка и его характеристикой: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характеристика процесса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ru-RU" dirty="0" smtClean="0"/>
              <a:t>А) синтез </a:t>
            </a:r>
            <a:r>
              <a:rPr lang="ru-RU" dirty="0" err="1" smtClean="0"/>
              <a:t>и-РНК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Б) доставка аминокислот </a:t>
            </a:r>
            <a:r>
              <a:rPr lang="ru-RU" dirty="0" err="1" smtClean="0"/>
              <a:t>т-РНК</a:t>
            </a:r>
            <a:r>
              <a:rPr lang="ru-RU" dirty="0" smtClean="0"/>
              <a:t> к рибосоме</a:t>
            </a:r>
          </a:p>
          <a:p>
            <a:pPr>
              <a:buNone/>
            </a:pPr>
            <a:r>
              <a:rPr lang="ru-RU" dirty="0" smtClean="0"/>
              <a:t>В) считывание информации рибосомой с </a:t>
            </a:r>
            <a:r>
              <a:rPr lang="ru-RU" dirty="0" err="1" smtClean="0"/>
              <a:t>и-РНК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Г) доставка </a:t>
            </a:r>
            <a:r>
              <a:rPr lang="ru-RU" dirty="0" err="1" smtClean="0"/>
              <a:t>и-РНК</a:t>
            </a:r>
            <a:r>
              <a:rPr lang="ru-RU" dirty="0" smtClean="0"/>
              <a:t> к рибосоме</a:t>
            </a:r>
          </a:p>
          <a:p>
            <a:pPr>
              <a:buNone/>
            </a:pPr>
            <a:r>
              <a:rPr lang="ru-RU" dirty="0" smtClean="0"/>
              <a:t>Д) перевод последовательности нуклеотидов </a:t>
            </a:r>
            <a:r>
              <a:rPr lang="ru-RU" dirty="0" err="1" smtClean="0"/>
              <a:t>и-РНК</a:t>
            </a:r>
            <a:r>
              <a:rPr lang="ru-RU" dirty="0" smtClean="0"/>
              <a:t>  в последовательность аминокислот 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этап синтеза белка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транскрипция</a:t>
            </a:r>
          </a:p>
          <a:p>
            <a:pPr>
              <a:buNone/>
            </a:pPr>
            <a:r>
              <a:rPr lang="ru-RU" dirty="0" smtClean="0"/>
              <a:t>2 трансляция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00495" y="5214950"/>
          <a:ext cx="4857785" cy="13573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71557"/>
                <a:gridCol w="971557"/>
                <a:gridCol w="971557"/>
                <a:gridCol w="971557"/>
                <a:gridCol w="971557"/>
              </a:tblGrid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характеристикой полового размножения животных и его формой: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характеристика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/>
              <a:t>А) организм развивается  из зиготы                                                       </a:t>
            </a:r>
          </a:p>
          <a:p>
            <a:pPr>
              <a:buNone/>
            </a:pPr>
            <a:r>
              <a:rPr lang="ru-RU" dirty="0" smtClean="0"/>
              <a:t>Б) потомство развивается </a:t>
            </a:r>
          </a:p>
          <a:p>
            <a:pPr>
              <a:buNone/>
            </a:pPr>
            <a:r>
              <a:rPr lang="ru-RU" dirty="0" smtClean="0"/>
              <a:t>из яйцеклеток</a:t>
            </a:r>
          </a:p>
          <a:p>
            <a:pPr>
              <a:buNone/>
            </a:pPr>
            <a:r>
              <a:rPr lang="ru-RU" dirty="0" smtClean="0"/>
              <a:t>В) развивающийся организм</a:t>
            </a:r>
          </a:p>
          <a:p>
            <a:pPr>
              <a:buNone/>
            </a:pPr>
            <a:r>
              <a:rPr lang="ru-RU" dirty="0" smtClean="0"/>
              <a:t>имеет наследственность только</a:t>
            </a:r>
          </a:p>
          <a:p>
            <a:pPr>
              <a:buNone/>
            </a:pPr>
            <a:r>
              <a:rPr lang="ru-RU" dirty="0" smtClean="0"/>
              <a:t>материнскую</a:t>
            </a:r>
          </a:p>
          <a:p>
            <a:pPr>
              <a:buNone/>
            </a:pPr>
            <a:r>
              <a:rPr lang="ru-RU" dirty="0" smtClean="0"/>
              <a:t>Г) развитие нового организма</a:t>
            </a:r>
          </a:p>
          <a:p>
            <a:pPr>
              <a:buNone/>
            </a:pPr>
            <a:r>
              <a:rPr lang="ru-RU" dirty="0" smtClean="0"/>
              <a:t>обусловлено женской гаметой</a:t>
            </a:r>
          </a:p>
          <a:p>
            <a:pPr>
              <a:buNone/>
            </a:pPr>
            <a:r>
              <a:rPr lang="ru-RU" dirty="0" smtClean="0"/>
              <a:t>Д) потомство наследует гены</a:t>
            </a:r>
          </a:p>
          <a:p>
            <a:pPr>
              <a:buNone/>
            </a:pPr>
            <a:r>
              <a:rPr lang="ru-RU" dirty="0" smtClean="0"/>
              <a:t>двух родителей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92500"/>
          </a:bodyPr>
          <a:lstStyle/>
          <a:p>
            <a:r>
              <a:rPr lang="ru-RU" dirty="0" smtClean="0"/>
              <a:t>формы полового размножения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с оплодотворением</a:t>
            </a:r>
          </a:p>
          <a:p>
            <a:pPr>
              <a:buNone/>
            </a:pPr>
            <a:r>
              <a:rPr lang="ru-RU" dirty="0" smtClean="0"/>
              <a:t>2 без оплодотворения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86250" y="5429264"/>
          <a:ext cx="4643470" cy="12144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28694"/>
                <a:gridCol w="928694"/>
                <a:gridCol w="928694"/>
                <a:gridCol w="928694"/>
                <a:gridCol w="928694"/>
              </a:tblGrid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500042"/>
            <a:ext cx="8229600" cy="1000132"/>
          </a:xfrm>
        </p:spPr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>Установите соответствие между видом генотипа и его характеристикой: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32500" lnSpcReduction="20000"/>
          </a:bodyPr>
          <a:lstStyle/>
          <a:p>
            <a:r>
              <a:rPr lang="ru-RU" sz="3800" dirty="0" smtClean="0"/>
              <a:t>      </a:t>
            </a:r>
            <a:r>
              <a:rPr lang="ru-RU" dirty="0" smtClean="0"/>
              <a:t>     </a:t>
            </a:r>
          </a:p>
          <a:p>
            <a:r>
              <a:rPr lang="ru-RU" sz="7400" dirty="0" smtClean="0"/>
              <a:t>характеристика генотипа</a:t>
            </a:r>
            <a:endParaRPr lang="ru-RU" sz="7400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ru-RU" dirty="0" smtClean="0"/>
              <a:t>А)  наличие двух доминантных аллелей гена            </a:t>
            </a:r>
          </a:p>
          <a:p>
            <a:pPr>
              <a:buNone/>
            </a:pPr>
            <a:r>
              <a:rPr lang="ru-RU" dirty="0" smtClean="0"/>
              <a:t>Б) наличие доминантного и    рецессивного </a:t>
            </a:r>
            <a:r>
              <a:rPr lang="ru-RU" dirty="0" err="1" smtClean="0"/>
              <a:t>аллеля</a:t>
            </a:r>
            <a:r>
              <a:rPr lang="ru-RU" dirty="0" smtClean="0"/>
              <a:t> гена</a:t>
            </a:r>
          </a:p>
          <a:p>
            <a:pPr>
              <a:buNone/>
            </a:pPr>
            <a:r>
              <a:rPr lang="ru-RU" dirty="0" smtClean="0"/>
              <a:t>В) зигота содержит два рецессивных </a:t>
            </a:r>
            <a:r>
              <a:rPr lang="ru-RU" dirty="0" err="1" smtClean="0"/>
              <a:t>аллеля</a:t>
            </a:r>
            <a:r>
              <a:rPr lang="ru-RU" dirty="0" smtClean="0"/>
              <a:t> гена</a:t>
            </a:r>
          </a:p>
          <a:p>
            <a:pPr>
              <a:buNone/>
            </a:pPr>
            <a:r>
              <a:rPr lang="ru-RU" dirty="0" smtClean="0"/>
              <a:t>Г) образует два типа гамет</a:t>
            </a:r>
          </a:p>
          <a:p>
            <a:pPr>
              <a:buNone/>
            </a:pPr>
            <a:r>
              <a:rPr lang="ru-RU" dirty="0" smtClean="0"/>
              <a:t>Д) образует один тип гамет</a:t>
            </a:r>
          </a:p>
          <a:p>
            <a:pPr>
              <a:buNone/>
            </a:pPr>
            <a:r>
              <a:rPr lang="ru-RU" dirty="0" smtClean="0"/>
              <a:t>Е) даёт расщепление признаков у потомства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виды генотипа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гомозиготный</a:t>
            </a:r>
          </a:p>
          <a:p>
            <a:pPr>
              <a:buNone/>
            </a:pPr>
            <a:r>
              <a:rPr lang="ru-RU" dirty="0" smtClean="0"/>
              <a:t>2 гетерозиготный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572000" y="5072074"/>
          <a:ext cx="4214844" cy="15716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02474"/>
                <a:gridCol w="702474"/>
                <a:gridCol w="702474"/>
                <a:gridCol w="702474"/>
                <a:gridCol w="702474"/>
                <a:gridCol w="702474"/>
              </a:tblGrid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85818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Установить соответствие между грибами и группами к которым они относятся 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грибы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А) дрожжи</a:t>
            </a:r>
          </a:p>
          <a:p>
            <a:pPr>
              <a:buNone/>
            </a:pPr>
            <a:r>
              <a:rPr lang="ru-RU" dirty="0" smtClean="0"/>
              <a:t>Б)</a:t>
            </a:r>
            <a:r>
              <a:rPr lang="ru-RU" dirty="0" err="1" smtClean="0"/>
              <a:t>пеницилл</a:t>
            </a:r>
            <a:r>
              <a:rPr lang="ru-RU" dirty="0" smtClean="0"/>
              <a:t>, </a:t>
            </a:r>
            <a:r>
              <a:rPr lang="ru-RU" dirty="0" err="1" smtClean="0"/>
              <a:t>мукор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В) подосиновик, рыжик</a:t>
            </a:r>
          </a:p>
          <a:p>
            <a:pPr>
              <a:buNone/>
            </a:pPr>
            <a:r>
              <a:rPr lang="ru-RU" dirty="0" smtClean="0"/>
              <a:t>Г) трутовик, спорынья</a:t>
            </a:r>
          </a:p>
          <a:p>
            <a:pPr>
              <a:buNone/>
            </a:pPr>
            <a:r>
              <a:rPr lang="ru-RU" dirty="0" smtClean="0"/>
              <a:t>Д) бледная поганка, мухомор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группа грибов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2968637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съедобные </a:t>
            </a:r>
            <a:r>
              <a:rPr lang="ru-RU" dirty="0" err="1" smtClean="0"/>
              <a:t>шляпочныегрибы</a:t>
            </a:r>
            <a:endParaRPr lang="ru-RU" dirty="0" smtClean="0"/>
          </a:p>
          <a:p>
            <a:pPr>
              <a:buNone/>
            </a:pPr>
            <a:r>
              <a:rPr lang="ru-RU" dirty="0" smtClean="0"/>
              <a:t>2 ядовитые шляпочные грибы</a:t>
            </a:r>
          </a:p>
          <a:p>
            <a:pPr>
              <a:buNone/>
            </a:pPr>
            <a:r>
              <a:rPr lang="ru-RU" dirty="0" smtClean="0"/>
              <a:t>3 дрожжевые грибы</a:t>
            </a:r>
          </a:p>
          <a:p>
            <a:pPr>
              <a:buNone/>
            </a:pPr>
            <a:r>
              <a:rPr lang="ru-RU" dirty="0" smtClean="0"/>
              <a:t>4 плесневые грибы</a:t>
            </a:r>
          </a:p>
          <a:p>
            <a:pPr>
              <a:buNone/>
            </a:pPr>
            <a:r>
              <a:rPr lang="ru-RU" dirty="0" smtClean="0"/>
              <a:t>5 грибы-паразиты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71935" y="5429264"/>
          <a:ext cx="4643470" cy="12144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28694"/>
                <a:gridCol w="928694"/>
                <a:gridCol w="928694"/>
                <a:gridCol w="928694"/>
                <a:gridCol w="928694"/>
              </a:tblGrid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0722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4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5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характеристикой мутации и её  видом 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характеристика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/>
              <a:t>А) уменьшение числа хромосом</a:t>
            </a:r>
          </a:p>
          <a:p>
            <a:pPr>
              <a:buNone/>
            </a:pPr>
            <a:r>
              <a:rPr lang="ru-RU" dirty="0" smtClean="0"/>
              <a:t>Б) выпадение нескольких нуклеотидов из ДНК</a:t>
            </a:r>
          </a:p>
          <a:p>
            <a:pPr>
              <a:buNone/>
            </a:pPr>
            <a:r>
              <a:rPr lang="ru-RU" dirty="0" smtClean="0"/>
              <a:t>В) изменение последовательности нуклеотидов в ДНК</a:t>
            </a:r>
          </a:p>
          <a:p>
            <a:pPr>
              <a:buNone/>
            </a:pPr>
            <a:r>
              <a:rPr lang="ru-RU" dirty="0" smtClean="0"/>
              <a:t>Г) увеличение вдвое набора хромосом</a:t>
            </a:r>
          </a:p>
          <a:p>
            <a:pPr>
              <a:buNone/>
            </a:pPr>
            <a:r>
              <a:rPr lang="ru-RU" dirty="0" smtClean="0"/>
              <a:t>Д) увеличение числа хромосом в ядре</a:t>
            </a:r>
          </a:p>
          <a:p>
            <a:pPr>
              <a:buNone/>
            </a:pPr>
            <a:r>
              <a:rPr lang="ru-RU" dirty="0" smtClean="0"/>
              <a:t>Е) замена двух нуклеотидов двумя другими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вид мутации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геномная</a:t>
            </a:r>
          </a:p>
          <a:p>
            <a:pPr>
              <a:buNone/>
            </a:pPr>
            <a:r>
              <a:rPr lang="ru-RU" dirty="0" smtClean="0"/>
              <a:t>2 генная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86250" y="5214950"/>
          <a:ext cx="4643466" cy="13573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73911"/>
                <a:gridCol w="773911"/>
                <a:gridCol w="773911"/>
                <a:gridCol w="773911"/>
                <a:gridCol w="773911"/>
                <a:gridCol w="773911"/>
              </a:tblGrid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>Установите соответствие между результатом эволюции и направлением, в ходе которого он возник: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результат эволюции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ru-RU" dirty="0" smtClean="0"/>
              <a:t>А) возникновение систематических таксонов</a:t>
            </a:r>
          </a:p>
          <a:p>
            <a:pPr>
              <a:buNone/>
            </a:pPr>
            <a:r>
              <a:rPr lang="ru-RU" dirty="0" smtClean="0"/>
              <a:t>Б) упрощение организации при паразитизме</a:t>
            </a:r>
          </a:p>
          <a:p>
            <a:pPr>
              <a:buNone/>
            </a:pPr>
            <a:r>
              <a:rPr lang="ru-RU" dirty="0" smtClean="0"/>
              <a:t>В) усложнение систем органов</a:t>
            </a:r>
          </a:p>
          <a:p>
            <a:pPr>
              <a:buNone/>
            </a:pPr>
            <a:r>
              <a:rPr lang="ru-RU" dirty="0" smtClean="0"/>
              <a:t>Г) появление полового процесса</a:t>
            </a:r>
          </a:p>
          <a:p>
            <a:pPr>
              <a:buNone/>
            </a:pPr>
            <a:r>
              <a:rPr lang="ru-RU" dirty="0" smtClean="0"/>
              <a:t>Д) упрощение организации при сидячем образе жизни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направление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 ароморфоз</a:t>
            </a:r>
          </a:p>
          <a:p>
            <a:pPr>
              <a:buNone/>
            </a:pPr>
            <a:r>
              <a:rPr lang="ru-RU" dirty="0" smtClean="0"/>
              <a:t>2  общая дегенерация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86250" y="5429264"/>
          <a:ext cx="4643470" cy="12858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28694"/>
                <a:gridCol w="928694"/>
                <a:gridCol w="928694"/>
                <a:gridCol w="928694"/>
                <a:gridCol w="928694"/>
              </a:tblGrid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Установите соответствие между примером и видом адаптаций, к которому его относят:</a:t>
            </a:r>
            <a:endParaRPr lang="ru-RU" sz="2400" dirty="0">
              <a:cs typeface="Times New Roman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пример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А</a:t>
            </a:r>
            <a:r>
              <a:rPr lang="ru-RU" dirty="0" smtClean="0">
                <a:cs typeface="Times New Roman" pitchFamily="18" charset="0"/>
              </a:rPr>
              <a:t>) строительство муравейника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 окраска венчика  у цветка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 роющая конечность у крота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 мясистый стебель кактуса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 брачные игры у тетеревов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Е) спячка животных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виды адаптаций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морфологические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поведенческие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3786180" y="5286388"/>
          <a:ext cx="5143536" cy="13573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6"/>
                <a:gridCol w="857256"/>
                <a:gridCol w="857256"/>
                <a:gridCol w="857256"/>
                <a:gridCol w="857256"/>
                <a:gridCol w="857256"/>
              </a:tblGrid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примером и фактором среды, который этот пример иллюстрирует: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пример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ru-RU" dirty="0" smtClean="0"/>
              <a:t>А)  химический состав воды   </a:t>
            </a:r>
          </a:p>
          <a:p>
            <a:pPr>
              <a:buNone/>
            </a:pPr>
            <a:r>
              <a:rPr lang="ru-RU" dirty="0" smtClean="0"/>
              <a:t>Б)  разнообразие растительного планктона </a:t>
            </a:r>
          </a:p>
          <a:p>
            <a:pPr>
              <a:buNone/>
            </a:pPr>
            <a:r>
              <a:rPr lang="ru-RU" dirty="0" smtClean="0"/>
              <a:t>  В)  влажность воздуха </a:t>
            </a:r>
          </a:p>
          <a:p>
            <a:pPr>
              <a:buNone/>
            </a:pPr>
            <a:r>
              <a:rPr lang="ru-RU" dirty="0" smtClean="0"/>
              <a:t>  Г)  клубеньковые бактерии на корнях гороха </a:t>
            </a:r>
          </a:p>
          <a:p>
            <a:pPr>
              <a:buNone/>
            </a:pPr>
            <a:r>
              <a:rPr lang="ru-RU" dirty="0" smtClean="0"/>
              <a:t>  Д)  скорость течения воды в реке </a:t>
            </a:r>
          </a:p>
          <a:p>
            <a:pPr>
              <a:buNone/>
            </a:pPr>
            <a:r>
              <a:rPr lang="ru-RU" dirty="0" smtClean="0"/>
              <a:t>Е)  </a:t>
            </a:r>
            <a:r>
              <a:rPr lang="ru-RU" dirty="0" err="1" smtClean="0"/>
              <a:t>феромоны</a:t>
            </a:r>
            <a:r>
              <a:rPr lang="ru-RU" dirty="0" smtClean="0"/>
              <a:t>, выделяемые насекомыми </a:t>
            </a:r>
          </a:p>
          <a:p>
            <a:pPr>
              <a:buNone/>
            </a:pPr>
            <a:r>
              <a:rPr lang="ru-RU" dirty="0" smtClean="0"/>
              <a:t>  </a:t>
            </a:r>
          </a:p>
          <a:p>
            <a:pPr>
              <a:buNone/>
            </a:pP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фактор среды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611315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биотический </a:t>
            </a:r>
          </a:p>
          <a:p>
            <a:pPr>
              <a:buNone/>
            </a:pPr>
            <a:r>
              <a:rPr lang="ru-RU" dirty="0" smtClean="0"/>
              <a:t>2 абиотический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429122" y="5072074"/>
          <a:ext cx="4286280" cy="1428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14380"/>
                <a:gridCol w="714380"/>
                <a:gridCol w="714380"/>
                <a:gridCol w="714380"/>
                <a:gridCol w="714380"/>
                <a:gridCol w="714380"/>
              </a:tblGrid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1438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dirty="0" smtClean="0"/>
              <a:t> </a:t>
            </a:r>
            <a:r>
              <a:rPr lang="ru-RU" sz="2700" dirty="0" smtClean="0"/>
              <a:t>Установите соответствие между животным и его ролью в биогеоценозе широколиственного леса:</a:t>
            </a:r>
            <a:endParaRPr lang="ru-RU" sz="27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животные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А)) лоси</a:t>
            </a:r>
          </a:p>
          <a:p>
            <a:pPr>
              <a:buNone/>
            </a:pPr>
            <a:r>
              <a:rPr lang="ru-RU" dirty="0" smtClean="0"/>
              <a:t>Б) лисицы</a:t>
            </a:r>
          </a:p>
          <a:p>
            <a:pPr>
              <a:buNone/>
            </a:pPr>
            <a:r>
              <a:rPr lang="ru-RU" dirty="0" smtClean="0"/>
              <a:t>В) рыси</a:t>
            </a:r>
          </a:p>
          <a:p>
            <a:pPr>
              <a:buNone/>
            </a:pPr>
            <a:r>
              <a:rPr lang="ru-RU" dirty="0" smtClean="0"/>
              <a:t>Г) дятлы</a:t>
            </a:r>
          </a:p>
          <a:p>
            <a:pPr>
              <a:buNone/>
            </a:pPr>
            <a:r>
              <a:rPr lang="ru-RU" dirty="0" smtClean="0"/>
              <a:t>Д) белки</a:t>
            </a:r>
          </a:p>
          <a:p>
            <a:pPr>
              <a:buNone/>
            </a:pPr>
            <a:r>
              <a:rPr lang="ru-RU" dirty="0" smtClean="0"/>
              <a:t>Е) совы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 fontScale="70000" lnSpcReduction="20000"/>
          </a:bodyPr>
          <a:lstStyle/>
          <a:p>
            <a:endParaRPr lang="ru-RU" dirty="0" smtClean="0"/>
          </a:p>
          <a:p>
            <a:r>
              <a:rPr lang="ru-RU" sz="3100" dirty="0" smtClean="0"/>
              <a:t>роль в биогеоценозе</a:t>
            </a:r>
            <a:endParaRPr lang="ru-RU" sz="3100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</a:t>
            </a:r>
            <a:r>
              <a:rPr lang="ru-RU" dirty="0" err="1" smtClean="0"/>
              <a:t>консумент</a:t>
            </a:r>
            <a:r>
              <a:rPr lang="ru-RU" dirty="0" smtClean="0"/>
              <a:t> первого порядка</a:t>
            </a:r>
          </a:p>
          <a:p>
            <a:pPr>
              <a:buNone/>
            </a:pPr>
            <a:r>
              <a:rPr lang="ru-RU" dirty="0" smtClean="0"/>
              <a:t>2 </a:t>
            </a:r>
            <a:r>
              <a:rPr lang="ru-RU" dirty="0" err="1" smtClean="0"/>
              <a:t>консумент</a:t>
            </a:r>
            <a:r>
              <a:rPr lang="ru-RU" dirty="0" smtClean="0"/>
              <a:t> второго порядка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071936" y="5143512"/>
          <a:ext cx="4857780" cy="15001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09630"/>
                <a:gridCol w="809630"/>
                <a:gridCol w="809630"/>
                <a:gridCol w="809630"/>
                <a:gridCol w="809630"/>
                <a:gridCol w="809630"/>
              </a:tblGrid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признаками обыкновенной беззубки и критериями вида, которые они характеризуют: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признаки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А) тело покрыто мантией                                                </a:t>
            </a:r>
          </a:p>
          <a:p>
            <a:pPr>
              <a:buNone/>
            </a:pPr>
            <a:r>
              <a:rPr lang="ru-RU" dirty="0" smtClean="0"/>
              <a:t>Б) раковина имеет две створки                                       </a:t>
            </a:r>
          </a:p>
          <a:p>
            <a:pPr>
              <a:buNone/>
            </a:pPr>
            <a:r>
              <a:rPr lang="ru-RU" dirty="0" smtClean="0"/>
              <a:t>В)обитает в пресных водоёмах                                       </a:t>
            </a:r>
          </a:p>
          <a:p>
            <a:pPr>
              <a:buNone/>
            </a:pPr>
            <a:r>
              <a:rPr lang="ru-RU" dirty="0" smtClean="0"/>
              <a:t>Г)кровеносная система незамкнутая</a:t>
            </a:r>
          </a:p>
          <a:p>
            <a:pPr>
              <a:buNone/>
            </a:pPr>
            <a:r>
              <a:rPr lang="ru-RU" dirty="0" smtClean="0"/>
              <a:t>Д) питается, фильтруя воду </a:t>
            </a:r>
          </a:p>
          <a:p>
            <a:pPr>
              <a:buNone/>
            </a:pPr>
            <a:r>
              <a:rPr lang="ru-RU" dirty="0" smtClean="0"/>
              <a:t>Е) это донное, малоподвижное животное 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критерии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1экологический </a:t>
            </a:r>
          </a:p>
          <a:p>
            <a:pPr>
              <a:buNone/>
            </a:pPr>
            <a:r>
              <a:rPr lang="ru-RU" dirty="0" smtClean="0"/>
              <a:t>2 морфологический</a:t>
            </a:r>
          </a:p>
          <a:p>
            <a:pPr>
              <a:buNone/>
            </a:pPr>
            <a:r>
              <a:rPr lang="ru-RU" dirty="0" smtClean="0"/>
              <a:t>3 физиологический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643436" y="5072074"/>
          <a:ext cx="4286280" cy="15001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14380"/>
                <a:gridCol w="714380"/>
                <a:gridCol w="714380"/>
                <a:gridCol w="714380"/>
                <a:gridCol w="714380"/>
                <a:gridCol w="714380"/>
              </a:tblGrid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>Установите соответствие между признаком большого прудовика и критерием вида, для которого он характерен. 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>
            <a:noAutofit/>
          </a:bodyPr>
          <a:lstStyle/>
          <a:p>
            <a:r>
              <a:rPr lang="ru-RU" dirty="0" smtClean="0"/>
              <a:t>признак большого прудовика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/>
          </a:bodyPr>
          <a:lstStyle/>
          <a:p>
            <a:pPr>
              <a:buNone/>
            </a:pPr>
            <a:r>
              <a:rPr lang="ru-RU" dirty="0" smtClean="0"/>
              <a:t>A) органы чувств — одна пара щупалец </a:t>
            </a:r>
          </a:p>
          <a:p>
            <a:pPr>
              <a:buNone/>
            </a:pPr>
            <a:r>
              <a:rPr lang="ru-RU" dirty="0" smtClean="0"/>
              <a:t>Б) коричневый цвет раковины </a:t>
            </a:r>
          </a:p>
          <a:p>
            <a:pPr>
              <a:buNone/>
            </a:pPr>
            <a:r>
              <a:rPr lang="ru-RU" dirty="0" smtClean="0"/>
              <a:t>B) населяет пресные водоемы</a:t>
            </a:r>
          </a:p>
          <a:p>
            <a:pPr>
              <a:buNone/>
            </a:pPr>
            <a:r>
              <a:rPr lang="ru-RU" dirty="0" smtClean="0"/>
              <a:t>Г) питается мягкими тканями растений </a:t>
            </a:r>
          </a:p>
          <a:p>
            <a:pPr>
              <a:buNone/>
            </a:pPr>
            <a:r>
              <a:rPr lang="ru-RU" dirty="0" smtClean="0"/>
              <a:t>Д) раковина спирально закрученная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критерий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68275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морфологический</a:t>
            </a:r>
          </a:p>
          <a:p>
            <a:pPr>
              <a:buNone/>
            </a:pPr>
            <a:r>
              <a:rPr lang="ru-RU" dirty="0" smtClean="0"/>
              <a:t>2 экологический 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3857620" y="5143512"/>
          <a:ext cx="4929220" cy="15001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85844"/>
                <a:gridCol w="985844"/>
                <a:gridCol w="985844"/>
                <a:gridCol w="985844"/>
                <a:gridCol w="985844"/>
              </a:tblGrid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750099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/>
              <a:t>Установите соответствие между организмами и типом отношений между ними: 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организмы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А) берёза и берёзовая чага</a:t>
            </a:r>
          </a:p>
          <a:p>
            <a:pPr>
              <a:buNone/>
            </a:pPr>
            <a:r>
              <a:rPr lang="ru-RU" dirty="0" smtClean="0"/>
              <a:t>Б) берёза и подберёзовик</a:t>
            </a:r>
          </a:p>
          <a:p>
            <a:pPr>
              <a:buNone/>
            </a:pPr>
            <a:r>
              <a:rPr lang="ru-RU" dirty="0" smtClean="0"/>
              <a:t>В) клевер и шмель</a:t>
            </a:r>
          </a:p>
          <a:p>
            <a:pPr>
              <a:buNone/>
            </a:pPr>
            <a:r>
              <a:rPr lang="ru-RU" dirty="0" smtClean="0"/>
              <a:t>Г) лиса и клещ</a:t>
            </a:r>
          </a:p>
          <a:p>
            <a:pPr>
              <a:buNone/>
            </a:pPr>
            <a:r>
              <a:rPr lang="ru-RU" dirty="0" smtClean="0"/>
              <a:t>Д) носорог и воловьи птицы</a:t>
            </a:r>
          </a:p>
          <a:p>
            <a:pPr>
              <a:buNone/>
            </a:pPr>
            <a:r>
              <a:rPr lang="ru-RU" dirty="0" smtClean="0"/>
              <a:t>Е) рак-отшельник и актиния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тип отношений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539877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паразитизм</a:t>
            </a:r>
          </a:p>
          <a:p>
            <a:pPr>
              <a:buNone/>
            </a:pPr>
            <a:r>
              <a:rPr lang="ru-RU" dirty="0" smtClean="0"/>
              <a:t>2 симбиоз</a:t>
            </a:r>
          </a:p>
          <a:p>
            <a:pPr>
              <a:buNone/>
            </a:pP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86250" y="5143512"/>
          <a:ext cx="4572030" cy="11430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2005"/>
                <a:gridCol w="762005"/>
                <a:gridCol w="762005"/>
                <a:gridCol w="762005"/>
                <a:gridCol w="762005"/>
                <a:gridCol w="762005"/>
              </a:tblGrid>
              <a:tr h="57150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57150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Установите соответствие между средой обитания и характеристикой животных ,обитающих в этих средах: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/>
              <a:t>характеристика</a:t>
            </a:r>
            <a:endParaRPr lang="ru-RU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А) глаза маленькие или вообще отсутствуют</a:t>
            </a:r>
          </a:p>
          <a:p>
            <a:pPr>
              <a:buNone/>
            </a:pPr>
            <a:r>
              <a:rPr lang="ru-RU" dirty="0" smtClean="0"/>
              <a:t>Б) перепонки между пальцами</a:t>
            </a:r>
          </a:p>
          <a:p>
            <a:pPr>
              <a:buNone/>
            </a:pPr>
            <a:r>
              <a:rPr lang="ru-RU" dirty="0" smtClean="0"/>
              <a:t>В) крылья</a:t>
            </a:r>
          </a:p>
          <a:p>
            <a:pPr>
              <a:buNone/>
            </a:pPr>
            <a:r>
              <a:rPr lang="ru-RU" dirty="0" smtClean="0"/>
              <a:t>Г) передние ноги плоские, с большими когтями</a:t>
            </a:r>
          </a:p>
          <a:p>
            <a:pPr>
              <a:buNone/>
            </a:pPr>
            <a:r>
              <a:rPr lang="ru-RU" dirty="0" smtClean="0"/>
              <a:t>Д)длинные конечности</a:t>
            </a:r>
          </a:p>
          <a:p>
            <a:pPr>
              <a:buNone/>
            </a:pPr>
            <a:r>
              <a:rPr lang="ru-RU" dirty="0" smtClean="0"/>
              <a:t>Е) дыхание жабрами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/>
              <a:t>среда обитания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1611315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наземно-воздушная среда</a:t>
            </a:r>
          </a:p>
          <a:p>
            <a:pPr>
              <a:buNone/>
            </a:pPr>
            <a:r>
              <a:rPr lang="ru-RU" dirty="0" smtClean="0"/>
              <a:t>2 почвенная среда</a:t>
            </a:r>
          </a:p>
          <a:p>
            <a:pPr>
              <a:buNone/>
            </a:pPr>
            <a:r>
              <a:rPr lang="ru-RU" dirty="0" smtClean="0"/>
              <a:t>3 водная среда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3714744" y="4857760"/>
          <a:ext cx="5214972" cy="13573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9162"/>
                <a:gridCol w="869162"/>
                <a:gridCol w="869162"/>
                <a:gridCol w="869162"/>
                <a:gridCol w="869162"/>
                <a:gridCol w="869162"/>
              </a:tblGrid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78661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Установить соответствие между функцией организма и органом, который её выполняет :</a:t>
            </a:r>
            <a:endParaRPr lang="ru-RU" sz="24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функции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А)всасывание воды и минеральных веществ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Б)фотосинтез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В)закрепление растений в почве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Г)транскрипция (испарение)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Д)поглощение углекислого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газа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органы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1 корень</a:t>
            </a:r>
          </a:p>
          <a:p>
            <a:pPr>
              <a:buNone/>
            </a:pPr>
            <a:r>
              <a:rPr lang="ru-RU" dirty="0" smtClean="0">
                <a:cs typeface="Times New Roman" pitchFamily="18" charset="0"/>
              </a:rPr>
              <a:t>2 лист</a:t>
            </a:r>
            <a:endParaRPr lang="ru-RU" dirty="0">
              <a:cs typeface="Times New Roman" pitchFamily="18" charset="0"/>
            </a:endParaRPr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3714746" y="5357826"/>
          <a:ext cx="4952990" cy="114300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0598"/>
                <a:gridCol w="990598"/>
                <a:gridCol w="990598"/>
                <a:gridCol w="990598"/>
                <a:gridCol w="990598"/>
              </a:tblGrid>
              <a:tr h="57150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57150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ru-RU" sz="2400" dirty="0" smtClean="0">
                <a:cs typeface="Times New Roman" pitchFamily="18" charset="0"/>
              </a:rPr>
              <a:t>Установите соответствие между растением и типом подземного побега, характерного для этого растения:</a:t>
            </a:r>
            <a:endParaRPr lang="ru-RU" sz="2400" dirty="0">
              <a:cs typeface="Times New Roman" pitchFamily="18" charset="0"/>
            </a:endParaRP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55000" lnSpcReduction="20000"/>
          </a:bodyPr>
          <a:lstStyle/>
          <a:p>
            <a:endParaRPr lang="ru-RU" dirty="0" smtClean="0"/>
          </a:p>
          <a:p>
            <a:r>
              <a:rPr lang="ru-RU" sz="4400" dirty="0" smtClean="0">
                <a:cs typeface="Times New Roman" pitchFamily="18" charset="0"/>
              </a:rPr>
              <a:t>растение</a:t>
            </a:r>
            <a:endParaRPr lang="ru-RU" sz="4400" dirty="0">
              <a:cs typeface="Times New Roman" pitchFamily="18" charset="0"/>
            </a:endParaRP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А) лук репчатый</a:t>
            </a:r>
          </a:p>
          <a:p>
            <a:pPr>
              <a:buNone/>
            </a:pPr>
            <a:r>
              <a:rPr lang="ru-RU" dirty="0" smtClean="0"/>
              <a:t>Б) лилия тигровая</a:t>
            </a:r>
          </a:p>
          <a:p>
            <a:pPr>
              <a:buNone/>
            </a:pPr>
            <a:r>
              <a:rPr lang="ru-RU" dirty="0" smtClean="0"/>
              <a:t>В) пырей ползучий</a:t>
            </a:r>
          </a:p>
          <a:p>
            <a:pPr>
              <a:buNone/>
            </a:pPr>
            <a:r>
              <a:rPr lang="ru-RU" dirty="0" smtClean="0"/>
              <a:t>Г) ландыш майский</a:t>
            </a:r>
          </a:p>
          <a:p>
            <a:pPr>
              <a:buNone/>
            </a:pPr>
            <a:r>
              <a:rPr lang="ru-RU" dirty="0" smtClean="0"/>
              <a:t>Д) тюльпан лесной</a:t>
            </a:r>
          </a:p>
          <a:p>
            <a:pPr>
              <a:buNone/>
            </a:pPr>
            <a:r>
              <a:rPr lang="ru-RU" dirty="0" smtClean="0"/>
              <a:t>Е) папоротник щитовник мужской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ru-RU" dirty="0" smtClean="0">
                <a:cs typeface="Times New Roman" pitchFamily="18" charset="0"/>
              </a:rPr>
              <a:t>тип подземного побега</a:t>
            </a:r>
            <a:endParaRPr lang="ru-RU" dirty="0">
              <a:cs typeface="Times New Roman" pitchFamily="18" charset="0"/>
            </a:endParaRP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луковица</a:t>
            </a:r>
          </a:p>
          <a:p>
            <a:pPr>
              <a:buNone/>
            </a:pPr>
            <a:r>
              <a:rPr lang="ru-RU" dirty="0" smtClean="0"/>
              <a:t>2 корневище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3214644" y="5143512"/>
          <a:ext cx="5643636" cy="135732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40606"/>
                <a:gridCol w="940606"/>
                <a:gridCol w="940606"/>
                <a:gridCol w="940606"/>
                <a:gridCol w="940606"/>
                <a:gridCol w="940606"/>
              </a:tblGrid>
              <a:tr h="81347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543847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14290"/>
            <a:ext cx="8229600" cy="1285884"/>
          </a:xfrm>
        </p:spPr>
        <p:txBody>
          <a:bodyPr>
            <a:normAutofit fontScale="90000"/>
          </a:bodyPr>
          <a:lstStyle/>
          <a:p>
            <a:pPr algn="l"/>
            <a:r>
              <a:rPr lang="ru-RU" dirty="0" smtClean="0"/>
              <a:t> </a:t>
            </a:r>
            <a:r>
              <a:rPr lang="ru-RU" sz="2700" dirty="0" smtClean="0"/>
              <a:t>Установите соответствие между признаком организма и царством, для которого этот признак характерен:</a:t>
            </a:r>
            <a:endParaRPr lang="ru-RU" sz="2700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b="0" dirty="0" smtClean="0"/>
              <a:t>признак</a:t>
            </a:r>
            <a:endParaRPr lang="ru-RU" b="0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 fontAlgn="t">
              <a:buNone/>
            </a:pPr>
            <a:r>
              <a:rPr lang="ru-RU" dirty="0" smtClean="0"/>
              <a:t>А)растут в течение всей жизни                                                     </a:t>
            </a:r>
          </a:p>
          <a:p>
            <a:pPr fontAlgn="t">
              <a:buNone/>
            </a:pPr>
            <a:r>
              <a:rPr lang="ru-RU" dirty="0" smtClean="0"/>
              <a:t>Б)активно перемещаются в пространстве                                    </a:t>
            </a:r>
          </a:p>
          <a:p>
            <a:pPr fontAlgn="t">
              <a:buNone/>
            </a:pPr>
            <a:r>
              <a:rPr lang="ru-RU" dirty="0" smtClean="0"/>
              <a:t>В)питаются готовыми органическими веществами</a:t>
            </a:r>
          </a:p>
          <a:p>
            <a:pPr fontAlgn="t">
              <a:buNone/>
            </a:pPr>
            <a:r>
              <a:rPr lang="ru-RU" dirty="0" smtClean="0"/>
              <a:t>Г)образуют органические вещества в процессе фотосинтеза</a:t>
            </a:r>
          </a:p>
          <a:p>
            <a:pPr fontAlgn="t">
              <a:buNone/>
            </a:pPr>
            <a:r>
              <a:rPr lang="ru-RU" dirty="0" smtClean="0"/>
              <a:t>Д)имеют органы чувств</a:t>
            </a:r>
          </a:p>
          <a:p>
            <a:pPr fontAlgn="t">
              <a:buNone/>
            </a:pPr>
            <a:r>
              <a:rPr lang="ru-RU" dirty="0" smtClean="0"/>
              <a:t>Е)являются основным поставщиком кислорода на Земле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/>
        <p:txBody>
          <a:bodyPr>
            <a:normAutofit/>
          </a:bodyPr>
          <a:lstStyle/>
          <a:p>
            <a:endParaRPr lang="ru-RU" dirty="0" smtClean="0"/>
          </a:p>
          <a:p>
            <a:endParaRPr lang="ru-RU" b="0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643050"/>
            <a:ext cx="4041775" cy="4483113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1 растения</a:t>
            </a:r>
          </a:p>
          <a:p>
            <a:pPr>
              <a:buNone/>
            </a:pPr>
            <a:r>
              <a:rPr lang="ru-RU" dirty="0" smtClean="0"/>
              <a:t>2 животные</a:t>
            </a:r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357686" y="4786322"/>
          <a:ext cx="4572030" cy="17145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62005"/>
                <a:gridCol w="762005"/>
                <a:gridCol w="762005"/>
                <a:gridCol w="762005"/>
                <a:gridCol w="762005"/>
                <a:gridCol w="762005"/>
              </a:tblGrid>
              <a:tr h="857256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857256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ru-RU" sz="2700" dirty="0" smtClean="0"/>
              <a:t>Установите соответствие между признаками растений класса Однодольные и Двудольные: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285859"/>
            <a:ext cx="4040188" cy="714381"/>
          </a:xfrm>
        </p:spPr>
        <p:txBody>
          <a:bodyPr>
            <a:normAutofit fontScale="85000" lnSpcReduction="20000"/>
          </a:bodyPr>
          <a:lstStyle/>
          <a:p>
            <a:endParaRPr lang="ru-RU" b="0" dirty="0" smtClean="0"/>
          </a:p>
          <a:p>
            <a:r>
              <a:rPr lang="ru-RU" sz="2600" dirty="0" smtClean="0"/>
              <a:t>признак</a:t>
            </a:r>
            <a:endParaRPr lang="ru-RU" sz="2600" dirty="0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/>
              <a:t>А) цветок с простым околоцветником </a:t>
            </a:r>
          </a:p>
          <a:p>
            <a:pPr>
              <a:buNone/>
            </a:pPr>
            <a:r>
              <a:rPr lang="ru-RU" dirty="0" smtClean="0"/>
              <a:t>Б) стержневая корневая система </a:t>
            </a:r>
          </a:p>
          <a:p>
            <a:pPr>
              <a:buNone/>
            </a:pPr>
            <a:r>
              <a:rPr lang="ru-RU" dirty="0" smtClean="0"/>
              <a:t>В) цветок с двойным околоцветником </a:t>
            </a:r>
          </a:p>
          <a:p>
            <a:pPr>
              <a:buNone/>
            </a:pPr>
            <a:r>
              <a:rPr lang="ru-RU" dirty="0" smtClean="0"/>
              <a:t>Г) перистое и пальчатое жилкование листьев </a:t>
            </a:r>
          </a:p>
          <a:p>
            <a:pPr>
              <a:buNone/>
            </a:pPr>
            <a:r>
              <a:rPr lang="ru-RU" dirty="0" smtClean="0"/>
              <a:t>Д) параллельное и дуговое жилкование листьев </a:t>
            </a:r>
          </a:p>
          <a:p>
            <a:pPr>
              <a:buNone/>
            </a:pPr>
            <a:r>
              <a:rPr lang="ru-RU" dirty="0" smtClean="0"/>
              <a:t>Е) число частей цветка кратно трем </a:t>
            </a:r>
          </a:p>
          <a:p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428735"/>
            <a:ext cx="4041775" cy="571505"/>
          </a:xfrm>
        </p:spPr>
        <p:txBody>
          <a:bodyPr>
            <a:normAutofit/>
          </a:bodyPr>
          <a:lstStyle/>
          <a:p>
            <a:r>
              <a:rPr lang="ru-RU" dirty="0" smtClean="0"/>
              <a:t>класс</a:t>
            </a:r>
            <a:endParaRPr lang="ru-RU" dirty="0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None/>
            </a:pPr>
            <a:r>
              <a:rPr lang="ru-RU" dirty="0" smtClean="0"/>
              <a:t>1 двудольные </a:t>
            </a:r>
          </a:p>
          <a:p>
            <a:pPr>
              <a:buNone/>
            </a:pPr>
            <a:r>
              <a:rPr lang="ru-RU" dirty="0" smtClean="0"/>
              <a:t>2 однодольные</a:t>
            </a:r>
          </a:p>
          <a:p>
            <a:endParaRPr lang="ru-RU" dirty="0"/>
          </a:p>
        </p:txBody>
      </p:sp>
      <p:graphicFrame>
        <p:nvGraphicFramePr>
          <p:cNvPr id="7" name="Таблица 6"/>
          <p:cNvGraphicFramePr>
            <a:graphicFrameLocks noGrp="1"/>
          </p:cNvGraphicFramePr>
          <p:nvPr/>
        </p:nvGraphicFramePr>
        <p:xfrm>
          <a:off x="4214808" y="5143512"/>
          <a:ext cx="4714908" cy="12858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5818"/>
                <a:gridCol w="785818"/>
                <a:gridCol w="785818"/>
                <a:gridCol w="785818"/>
                <a:gridCol w="785818"/>
                <a:gridCol w="785818"/>
              </a:tblGrid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А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Б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В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Г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Д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Е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642942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1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1608</TotalTime>
  <Words>2678</Words>
  <Application>Microsoft Office PowerPoint</Application>
  <PresentationFormat>Экран (4:3)</PresentationFormat>
  <Paragraphs>1042</Paragraphs>
  <Slides>47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47</vt:i4>
      </vt:variant>
    </vt:vector>
  </HeadingPairs>
  <TitlesOfParts>
    <vt:vector size="48" baseType="lpstr">
      <vt:lpstr>Тема Office</vt:lpstr>
      <vt:lpstr>Слайд 1</vt:lpstr>
      <vt:lpstr>Установить соответствие между методами изучения природы и сведениями о живых организмах:</vt:lpstr>
      <vt:lpstr>Установите соответствие между признаком организма и царством: </vt:lpstr>
      <vt:lpstr>Установить соответствие между грибами и группами к которым они относятся :</vt:lpstr>
      <vt:lpstr>Установите соответствие между средой обитания и характеристикой животных ,обитающих в этих средах:</vt:lpstr>
      <vt:lpstr>Установить соответствие между функцией организма и органом, который её выполняет :</vt:lpstr>
      <vt:lpstr>Установите соответствие между растением и типом подземного побега, характерного для этого растения:</vt:lpstr>
      <vt:lpstr> Установите соответствие между признаком организма и царством, для которого этот признак характерен:</vt:lpstr>
      <vt:lpstr>Установите соответствие между признаками растений класса Однодольные и Двудольные: </vt:lpstr>
      <vt:lpstr>Установите соответствие между видами растений и семействами, к которым они относятся: </vt:lpstr>
      <vt:lpstr>Установить соответствие между признаком и отделом, для которого этот признак характерен:</vt:lpstr>
      <vt:lpstr>Установить соответствие между признаком и организмом, для которого этот признак характерен:</vt:lpstr>
      <vt:lpstr>Установить соответствие между признаком и классом членистоногих, которому он соответствует:</vt:lpstr>
      <vt:lpstr>Установить соответствие между насекомыми и типом их развития:</vt:lpstr>
      <vt:lpstr>Установите соответствие между признаками и классами животных, для которых эти признаки характерны: </vt:lpstr>
      <vt:lpstr>Установите соответствие между признаком рыб и классом, для которого он характерен:</vt:lpstr>
      <vt:lpstr>Установите соответствие между признаком животных и классом, для которого этот признак характерен:</vt:lpstr>
      <vt:lpstr>  Установите соответствие между признаком и классом хордовых животных, для представителей которого этот признак характерен. </vt:lpstr>
      <vt:lpstr>Установить соответствие между признаком и классом животных, для которого он характерен:</vt:lpstr>
      <vt:lpstr>Установите соответствие между характеристикой мышечной ткани и её видом:</vt:lpstr>
      <vt:lpstr>Установите соответствие между функцией клеток крови и видом клеток:</vt:lpstr>
      <vt:lpstr>Установите соответствие между системой органов и характеристикой, которой она соответствует:</vt:lpstr>
      <vt:lpstr>Установите соответствие между характеристикой и отделом кишечника человека, для которого она свойственна:</vt:lpstr>
      <vt:lpstr>Установите соответствие между отделом пищеварительного канала и процессом пищеварения, который в нем происходит.:</vt:lpstr>
      <vt:lpstr>Установить соответствие между отделами головного мозга и функциями  организма, которые он регулирует:</vt:lpstr>
      <vt:lpstr>Установите соответствие между заболеванием и его характеристикой:</vt:lpstr>
      <vt:lpstr>Установите соответствие между признаком и типом рефлекса, к которому этот признак относится:</vt:lpstr>
      <vt:lpstr>Установите соответствие между химическим веществом,его функциями, свойствами и строением: </vt:lpstr>
      <vt:lpstr>Установите соответствие между молекулами и  особенностями  их строения и функцией: </vt:lpstr>
      <vt:lpstr>Установите соответствие между признаком объекта и формой жизни, для которой он характерен: </vt:lpstr>
      <vt:lpstr>Установите соответствие между характеристиками и органоидами клетки : </vt:lpstr>
      <vt:lpstr>Установите соответствие между органоидом клетки и выполняемой им функцией:  </vt:lpstr>
      <vt:lpstr>Установите соответствие между строением клетки и ее видом:</vt:lpstr>
      <vt:lpstr>Установите соответствие между особенностями обмена веществ и группами организмов:</vt:lpstr>
      <vt:lpstr>Установите соответствие между видами обмена веществ и его характеристикой:</vt:lpstr>
      <vt:lpstr>  Установите соответствие между характеристикой и процессом жизнедеятельности растения, к которому её относят: </vt:lpstr>
      <vt:lpstr>Установите соответствие между этапом синтеза белка и его характеристикой: </vt:lpstr>
      <vt:lpstr>Установите соответствие между характеристикой полового размножения животных и его формой:</vt:lpstr>
      <vt:lpstr>Установите соответствие между видом генотипа и его характеристикой: </vt:lpstr>
      <vt:lpstr>Установите соответствие между характеристикой мутации и её  видом :</vt:lpstr>
      <vt:lpstr>Установите соответствие между результатом эволюции и направлением, в ходе которого он возник: </vt:lpstr>
      <vt:lpstr>Установите соответствие между примером и видом адаптаций, к которому его относят:</vt:lpstr>
      <vt:lpstr>Установите соответствие между примером и фактором среды, который этот пример иллюстрирует:</vt:lpstr>
      <vt:lpstr> Установите соответствие между животным и его ролью в биогеоценозе широколиственного леса:</vt:lpstr>
      <vt:lpstr>Установите соответствие между признаками обыкновенной беззубки и критериями вида, которые они характеризуют:</vt:lpstr>
      <vt:lpstr>Установите соответствие между признаком большого прудовика и критерием вида, для которого он характерен.  </vt:lpstr>
      <vt:lpstr>Установите соответствие между организмами и типом отношений между ними: 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Установить соответствие между признаком и организмом, для которого этот признак характерен:</dc:title>
  <dc:creator>Виктор Иванович</dc:creator>
  <cp:lastModifiedBy>User</cp:lastModifiedBy>
  <cp:revision>170</cp:revision>
  <dcterms:created xsi:type="dcterms:W3CDTF">2016-09-28T07:36:07Z</dcterms:created>
  <dcterms:modified xsi:type="dcterms:W3CDTF">2020-03-04T04:43:11Z</dcterms:modified>
</cp:coreProperties>
</file>

<file path=docProps/thumbnail.jpeg>
</file>